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ppt/tags/tag30.xml" ContentType="application/vnd.openxmlformats-officedocument.presentationml.tags+xml"/>
  <Override PartName="/ppt/notesSlides/notesSlide29.xml" ContentType="application/vnd.openxmlformats-officedocument.presentationml.notesSlide+xml"/>
  <Override PartName="/ppt/tags/tag31.xml" ContentType="application/vnd.openxmlformats-officedocument.presentationml.tags+xml"/>
  <Override PartName="/ppt/notesSlides/notesSlide30.xml" ContentType="application/vnd.openxmlformats-officedocument.presentationml.notesSlide+xml"/>
  <Override PartName="/ppt/tags/tag32.xml" ContentType="application/vnd.openxmlformats-officedocument.presentationml.tags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61" r:id="rId2"/>
    <p:sldId id="258" r:id="rId3"/>
    <p:sldId id="283" r:id="rId4"/>
    <p:sldId id="286" r:id="rId5"/>
    <p:sldId id="262" r:id="rId6"/>
    <p:sldId id="264" r:id="rId7"/>
    <p:sldId id="265" r:id="rId8"/>
    <p:sldId id="263" r:id="rId9"/>
    <p:sldId id="287" r:id="rId10"/>
    <p:sldId id="266" r:id="rId11"/>
    <p:sldId id="267" r:id="rId12"/>
    <p:sldId id="282" r:id="rId13"/>
    <p:sldId id="268" r:id="rId14"/>
    <p:sldId id="269" r:id="rId15"/>
    <p:sldId id="270" r:id="rId16"/>
    <p:sldId id="271" r:id="rId17"/>
    <p:sldId id="274" r:id="rId18"/>
    <p:sldId id="273" r:id="rId19"/>
    <p:sldId id="272" r:id="rId20"/>
    <p:sldId id="275" r:id="rId21"/>
    <p:sldId id="278" r:id="rId22"/>
    <p:sldId id="276" r:id="rId23"/>
    <p:sldId id="277" r:id="rId24"/>
    <p:sldId id="288" r:id="rId25"/>
    <p:sldId id="290" r:id="rId26"/>
    <p:sldId id="289" r:id="rId27"/>
    <p:sldId id="291" r:id="rId28"/>
    <p:sldId id="292" r:id="rId29"/>
    <p:sldId id="281" r:id="rId30"/>
    <p:sldId id="284" r:id="rId31"/>
    <p:sldId id="285" r:id="rId32"/>
    <p:sldId id="260" r:id="rId33"/>
  </p:sldIdLst>
  <p:sldSz cx="12188825" cy="6858000"/>
  <p:notesSz cx="6797675" cy="9926638"/>
  <p:embeddedFontLst>
    <p:embeddedFont>
      <p:font typeface="AU Passata" panose="020B0503030502030804" pitchFamily="34" charset="77"/>
      <p:regular r:id="rId36"/>
      <p:bold r:id="rId37"/>
    </p:embeddedFont>
    <p:embeddedFont>
      <p:font typeface="AU Passata Light" panose="020B0303030902030804" pitchFamily="34" charset="77"/>
      <p:regular r:id="rId38"/>
      <p:bold r:id="rId39"/>
    </p:embeddedFont>
    <p:embeddedFont>
      <p:font typeface="AU Peto" pitchFamily="82" charset="77"/>
      <p:regular r:id="rId40"/>
      <p:bold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mbria Math" panose="02040503050406030204" pitchFamily="18" charset="0"/>
      <p:regular r:id="rId46"/>
    </p:embeddedFont>
    <p:embeddedFont>
      <p:font typeface="Georgia" panose="02040502050405020303" pitchFamily="18" charset="0"/>
      <p:regular r:id="rId47"/>
      <p:bold r:id="rId48"/>
      <p:italic r:id="rId49"/>
      <p:boldItalic r:id="rId50"/>
    </p:embeddedFont>
    <p:embeddedFont>
      <p:font typeface="Wingdings 3" pitchFamily="2" charset="2"/>
      <p:regular r:id="rId51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400"/>
    <a:srgbClr val="0433FF"/>
    <a:srgbClr val="3179FF"/>
    <a:srgbClr val="FFAE4F"/>
    <a:srgbClr val="00254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56" autoAdjust="0"/>
    <p:restoredTop sz="93521" autoAdjust="0"/>
  </p:normalViewPr>
  <p:slideViewPr>
    <p:cSldViewPr snapToObjects="1" showGuides="1">
      <p:cViewPr>
        <p:scale>
          <a:sx n="115" d="100"/>
          <a:sy n="115" d="100"/>
        </p:scale>
        <p:origin x="464" y="80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2168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5460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6271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9523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9510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44676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4389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4348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97805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29242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7412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05353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58441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01951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29127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13873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81584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49944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96407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84478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52239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4044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87848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72933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5966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4718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6031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3424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9238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3152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28 February 2022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ILSMC</a:t>
            </a: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849989083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07/03/2022</a:t>
            </a:fld>
            <a:r>
              <a:rPr lang="en-GB" dirty="0"/>
              <a:t>28/02/2022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07/03/2022</a:t>
            </a:fld>
            <a:r>
              <a:rPr lang="en-GB" dirty="0"/>
              <a:t>28/02/2022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07/03/2022</a:t>
            </a:fld>
            <a:r>
              <a:rPr lang="en-GB" dirty="0"/>
              <a:t>28/02/2022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07/03/2022</a:t>
            </a:fld>
            <a:r>
              <a:rPr lang="en-GB" dirty="0"/>
              <a:t>28/02/2022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07/03/2022</a:t>
            </a:fld>
            <a:r>
              <a:rPr lang="en-GB" dirty="0"/>
              <a:t>28/02/2022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07/03/2022</a:t>
            </a:fld>
            <a:r>
              <a:rPr lang="en-GB" dirty="0"/>
              <a:t>28/02/2022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07/03/2022</a:t>
            </a:fld>
            <a:r>
              <a:rPr lang="en-GB" dirty="0"/>
              <a:t>28/02/2022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07/03/2022</a:t>
            </a:fld>
            <a:r>
              <a:rPr lang="en-GB" dirty="0"/>
              <a:t>28/02/2022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07/03/2022</a:t>
            </a:fld>
            <a:r>
              <a:rPr lang="en-GB" dirty="0"/>
              <a:t>28/02/2022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07/03/2022</a:t>
            </a:fld>
            <a:r>
              <a:rPr lang="en-GB" dirty="0"/>
              <a:t>28/02/2022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07/03/2022</a:t>
            </a:fld>
            <a:r>
              <a:rPr lang="en-GB" dirty="0"/>
              <a:t>28/02/2022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28 February 2022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ILSMC</a:t>
            </a: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598979092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07/03/2022</a:t>
            </a:fld>
            <a:r>
              <a:rPr lang="en-GB" dirty="0"/>
              <a:t>28/02/2022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07/03/2022</a:t>
            </a:fld>
            <a:r>
              <a:rPr lang="en-GB" dirty="0"/>
              <a:t>28/02/2022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28 February 2022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ILSMC</a:t>
            </a: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61044988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07/03/2022</a:t>
            </a:fld>
            <a:r>
              <a:rPr lang="en-GB" dirty="0"/>
              <a:t>28/02/2022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07/03/2022</a:t>
            </a:fld>
            <a:r>
              <a:rPr lang="en-GB" dirty="0"/>
              <a:t>28/02/2022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07/03/2022</a:t>
            </a:fld>
            <a:r>
              <a:rPr lang="en-GB" dirty="0"/>
              <a:t>28/02/2022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07/03/2022</a:t>
            </a:fld>
            <a:r>
              <a:rPr lang="en-GB" dirty="0"/>
              <a:t>28/02/2022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07/03/2022</a:t>
            </a:fld>
            <a:r>
              <a:rPr lang="en-GB" dirty="0"/>
              <a:t>28/02/2022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07/03/2022</a:t>
            </a:fld>
            <a:r>
              <a:rPr lang="en-GB" dirty="0"/>
              <a:t>28/02/2022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07/03/2022</a:t>
            </a:fld>
            <a:r>
              <a:rPr lang="en-GB" dirty="0"/>
              <a:t>28/02/2022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1623279815" name="SecondaryLogo_sort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ILSMC</a:t>
            </a: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Iker Rivas-González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28 February 2022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PhD student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07/03/2022</a:t>
            </a:fld>
            <a:r>
              <a:rPr lang="en-GB"/>
              <a:t>28/02/2022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18" Type="http://schemas.openxmlformats.org/officeDocument/2006/relationships/image" Target="../media/image40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38.png"/><Relationship Id="rId1" Type="http://schemas.openxmlformats.org/officeDocument/2006/relationships/tags" Target="../tags/tag12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18" Type="http://schemas.openxmlformats.org/officeDocument/2006/relationships/image" Target="../media/image40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38.png"/><Relationship Id="rId1" Type="http://schemas.openxmlformats.org/officeDocument/2006/relationships/tags" Target="../tags/tag13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Relationship Id="rId6" Type="http://schemas.openxmlformats.org/officeDocument/2006/relationships/image" Target="../media/image41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5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Relationship Id="rId6" Type="http://schemas.openxmlformats.org/officeDocument/2006/relationships/image" Target="../media/image24.png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5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Relationship Id="rId6" Type="http://schemas.openxmlformats.org/officeDocument/2006/relationships/image" Target="../media/image24.png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5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6" Type="http://schemas.openxmlformats.org/officeDocument/2006/relationships/image" Target="../media/image24.png"/><Relationship Id="rId5" Type="http://schemas.openxmlformats.org/officeDocument/2006/relationships/image" Target="../media/image41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5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Relationship Id="rId6" Type="http://schemas.openxmlformats.org/officeDocument/2006/relationships/image" Target="../media/image24.png"/><Relationship Id="rId5" Type="http://schemas.openxmlformats.org/officeDocument/2006/relationships/image" Target="../media/image41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5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Relationship Id="rId6" Type="http://schemas.openxmlformats.org/officeDocument/2006/relationships/image" Target="../media/image24.png"/><Relationship Id="rId5" Type="http://schemas.openxmlformats.org/officeDocument/2006/relationships/image" Target="../media/image41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13" Type="http://schemas.openxmlformats.org/officeDocument/2006/relationships/image" Target="../media/image51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29.svg"/><Relationship Id="rId12" Type="http://schemas.openxmlformats.org/officeDocument/2006/relationships/image" Target="../media/image5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Relationship Id="rId6" Type="http://schemas.openxmlformats.org/officeDocument/2006/relationships/image" Target="../media/image28.png"/><Relationship Id="rId11" Type="http://schemas.openxmlformats.org/officeDocument/2006/relationships/image" Target="../media/image49.png"/><Relationship Id="rId5" Type="http://schemas.openxmlformats.org/officeDocument/2006/relationships/image" Target="../media/image27.sv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26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13" Type="http://schemas.openxmlformats.org/officeDocument/2006/relationships/image" Target="../media/image51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9.svg"/><Relationship Id="rId12" Type="http://schemas.openxmlformats.org/officeDocument/2006/relationships/image" Target="../media/image50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54.png"/><Relationship Id="rId1" Type="http://schemas.openxmlformats.org/officeDocument/2006/relationships/tags" Target="../tags/tag21.xml"/><Relationship Id="rId6" Type="http://schemas.openxmlformats.org/officeDocument/2006/relationships/image" Target="../media/image28.png"/><Relationship Id="rId11" Type="http://schemas.openxmlformats.org/officeDocument/2006/relationships/image" Target="../media/image49.png"/><Relationship Id="rId5" Type="http://schemas.openxmlformats.org/officeDocument/2006/relationships/image" Target="../media/image27.sv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26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13" Type="http://schemas.openxmlformats.org/officeDocument/2006/relationships/image" Target="../media/image51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29.svg"/><Relationship Id="rId12" Type="http://schemas.openxmlformats.org/officeDocument/2006/relationships/image" Target="../media/image50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55.png"/><Relationship Id="rId1" Type="http://schemas.openxmlformats.org/officeDocument/2006/relationships/tags" Target="../tags/tag22.xml"/><Relationship Id="rId6" Type="http://schemas.openxmlformats.org/officeDocument/2006/relationships/image" Target="../media/image28.png"/><Relationship Id="rId11" Type="http://schemas.openxmlformats.org/officeDocument/2006/relationships/image" Target="../media/image49.png"/><Relationship Id="rId5" Type="http://schemas.openxmlformats.org/officeDocument/2006/relationships/image" Target="../media/image27.sv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26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13" Type="http://schemas.openxmlformats.org/officeDocument/2006/relationships/image" Target="../media/image51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29.svg"/><Relationship Id="rId12" Type="http://schemas.openxmlformats.org/officeDocument/2006/relationships/image" Target="../media/image50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56.png"/><Relationship Id="rId1" Type="http://schemas.openxmlformats.org/officeDocument/2006/relationships/tags" Target="../tags/tag23.xml"/><Relationship Id="rId6" Type="http://schemas.openxmlformats.org/officeDocument/2006/relationships/image" Target="../media/image28.png"/><Relationship Id="rId11" Type="http://schemas.openxmlformats.org/officeDocument/2006/relationships/image" Target="../media/image49.png"/><Relationship Id="rId5" Type="http://schemas.openxmlformats.org/officeDocument/2006/relationships/image" Target="../media/image27.sv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26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4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5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25.sv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68.png"/><Relationship Id="rId1" Type="http://schemas.openxmlformats.org/officeDocument/2006/relationships/tags" Target="../tags/tag26.xml"/><Relationship Id="rId6" Type="http://schemas.openxmlformats.org/officeDocument/2006/relationships/image" Target="../media/image24.png"/><Relationship Id="rId11" Type="http://schemas.openxmlformats.org/officeDocument/2006/relationships/image" Target="../media/image63.png"/><Relationship Id="rId5" Type="http://schemas.openxmlformats.org/officeDocument/2006/relationships/image" Target="../media/image59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58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7.xml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8.xml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29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9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4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29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0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29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1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3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5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5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5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84249" y="1196752"/>
            <a:ext cx="10220325" cy="2492990"/>
          </a:xfrm>
        </p:spPr>
        <p:txBody>
          <a:bodyPr/>
          <a:lstStyle/>
          <a:p>
            <a:r>
              <a:rPr lang="en-GB" cap="none" dirty="0"/>
              <a:t>ILSMC: a phylogenetically aware SMC to infer the evolutionary history of species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378CDDC9-C77C-124C-BC3B-447195A499E8}"/>
              </a:ext>
            </a:extLst>
          </p:cNvPr>
          <p:cNvSpPr txBox="1">
            <a:spLocks/>
          </p:cNvSpPr>
          <p:nvPr/>
        </p:nvSpPr>
        <p:spPr bwMode="auto">
          <a:xfrm>
            <a:off x="984249" y="4365104"/>
            <a:ext cx="10220325" cy="49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="1" cap="all" baseline="0">
                <a:solidFill>
                  <a:schemeClr val="bg1"/>
                </a:solidFill>
                <a:latin typeface="AU Passata Light" panose="020B0303030902030804" pitchFamily="34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3600" kern="0" cap="none" dirty="0"/>
              <a:t>Iker Rivas-González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SMCs</a:t>
            </a:r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DB5CD915-5299-F640-9319-7B98EBAAB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70" y="1253514"/>
            <a:ext cx="4710740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57D050-EAED-B343-8FC4-30868FEF50B6}"/>
              </a:ext>
            </a:extLst>
          </p:cNvPr>
          <p:cNvSpPr txBox="1"/>
          <p:nvPr/>
        </p:nvSpPr>
        <p:spPr>
          <a:xfrm>
            <a:off x="3262453" y="5694009"/>
            <a:ext cx="1845057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Li and Durbin (2011)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7656654-63F7-0F4A-AC93-3EFEADDC49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8388" y="1195457"/>
            <a:ext cx="2952328" cy="4701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03D104-5E1B-8D4F-9E6F-84EE6BC65CF5}"/>
              </a:ext>
            </a:extLst>
          </p:cNvPr>
          <p:cNvSpPr txBox="1"/>
          <p:nvPr/>
        </p:nvSpPr>
        <p:spPr>
          <a:xfrm>
            <a:off x="9334772" y="1296217"/>
            <a:ext cx="2736304" cy="22501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DK" sz="2000" dirty="0">
                <a:latin typeface="+mn-lt"/>
              </a:rPr>
              <a:t>Parameterized by: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Ancestral population sizes.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Mutation rate.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Recombination rate.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E85406-85E1-E14B-BCAF-916347489B7D}"/>
              </a:ext>
            </a:extLst>
          </p:cNvPr>
          <p:cNvSpPr txBox="1"/>
          <p:nvPr/>
        </p:nvSpPr>
        <p:spPr>
          <a:xfrm>
            <a:off x="9334772" y="4188518"/>
            <a:ext cx="2736304" cy="13268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DK" sz="2000" dirty="0">
                <a:latin typeface="+mn-lt"/>
              </a:rPr>
              <a:t>Problems: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Only one coalescent event is modeled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4934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ILSMC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88BA0D55-A58F-E642-9319-4674A743FD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1813" y="575407"/>
            <a:ext cx="5616624" cy="5616624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CE9A5947-AA46-B74F-BF2A-E30B38AF4CA2}"/>
              </a:ext>
            </a:extLst>
          </p:cNvPr>
          <p:cNvSpPr txBox="1"/>
          <p:nvPr/>
        </p:nvSpPr>
        <p:spPr>
          <a:xfrm>
            <a:off x="712448" y="1700808"/>
            <a:ext cx="5051383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DK" sz="2000" dirty="0">
                <a:latin typeface="+mn-lt"/>
              </a:rPr>
              <a:t>ILSMC: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Extract the ILS information CoalHMM-style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Parameterize SMC-style.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1475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hidden states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E16B05E-A709-B542-B7FE-CA8498051775}"/>
              </a:ext>
            </a:extLst>
          </p:cNvPr>
          <p:cNvGrpSpPr/>
          <p:nvPr/>
        </p:nvGrpSpPr>
        <p:grpSpPr>
          <a:xfrm>
            <a:off x="-174232" y="1397151"/>
            <a:ext cx="12537288" cy="3544017"/>
            <a:chOff x="553410" y="1253135"/>
            <a:chExt cx="10600502" cy="2996530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53832608-051E-7540-B933-0D1B33ED3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3410" y="1253135"/>
              <a:ext cx="2996530" cy="299653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C1A5EDD-A74B-B14A-AA3F-91BBF43A4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51751" y="1253135"/>
              <a:ext cx="2996530" cy="299653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F4C31FB-5364-354E-9C86-0F82C1321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50092" y="1253135"/>
              <a:ext cx="2996530" cy="299653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8FD7092-44F3-9E43-B6E8-756F8ECDC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59041" y="1253135"/>
              <a:ext cx="2996530" cy="2996530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E2725A42-58CC-384D-B6BD-4158CF518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157382" y="1253135"/>
              <a:ext cx="2996530" cy="299653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2994D8-7896-1B42-B698-2969B943D912}"/>
                  </a:ext>
                </a:extLst>
              </p:cNvPr>
              <p:cNvSpPr txBox="1"/>
              <p:nvPr/>
            </p:nvSpPr>
            <p:spPr>
              <a:xfrm>
                <a:off x="1269241" y="1397151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2994D8-7896-1B42-B698-2969B943D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241" y="1397151"/>
                <a:ext cx="572016" cy="354200"/>
              </a:xfrm>
              <a:prstGeom prst="rect">
                <a:avLst/>
              </a:prstGeom>
              <a:blipFill>
                <a:blip r:embed="rId14"/>
                <a:stretch>
                  <a:fillRect l="-8696" t="-3448" r="-4348" b="-2069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95FDD63-5ECB-C047-A566-EBFAB570E7FF}"/>
                  </a:ext>
                </a:extLst>
              </p:cNvPr>
              <p:cNvSpPr txBox="1"/>
              <p:nvPr/>
            </p:nvSpPr>
            <p:spPr>
              <a:xfrm>
                <a:off x="3514422" y="1427005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95FDD63-5ECB-C047-A566-EBFAB570E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422" y="1427005"/>
                <a:ext cx="572208" cy="357085"/>
              </a:xfrm>
              <a:prstGeom prst="rect">
                <a:avLst/>
              </a:prstGeom>
              <a:blipFill>
                <a:blip r:embed="rId15"/>
                <a:stretch>
                  <a:fillRect l="-10870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09CF19-5317-2B4F-9CD1-7E917B17A0FA}"/>
                  </a:ext>
                </a:extLst>
              </p:cNvPr>
              <p:cNvSpPr txBox="1"/>
              <p:nvPr/>
            </p:nvSpPr>
            <p:spPr>
              <a:xfrm>
                <a:off x="5749215" y="1422135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09CF19-5317-2B4F-9CD1-7E917B17A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215" y="1422135"/>
                <a:ext cx="572208" cy="357085"/>
              </a:xfrm>
              <a:prstGeom prst="rect">
                <a:avLst/>
              </a:prstGeom>
              <a:blipFill>
                <a:blip r:embed="rId16"/>
                <a:stretch>
                  <a:fillRect l="-10870" t="-3333" r="-4348" b="-1333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E83DBA-4C41-6640-8FE4-BA3557A15377}"/>
                  </a:ext>
                </a:extLst>
              </p:cNvPr>
              <p:cNvSpPr txBox="1"/>
              <p:nvPr/>
            </p:nvSpPr>
            <p:spPr>
              <a:xfrm>
                <a:off x="8034981" y="1428839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E83DBA-4C41-6640-8FE4-BA3557A15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4981" y="1428839"/>
                <a:ext cx="572208" cy="357085"/>
              </a:xfrm>
              <a:prstGeom prst="rect">
                <a:avLst/>
              </a:prstGeom>
              <a:blipFill>
                <a:blip r:embed="rId17"/>
                <a:stretch>
                  <a:fillRect l="-10870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081D97-354D-B54B-BA93-94475F34B2CD}"/>
                  </a:ext>
                </a:extLst>
              </p:cNvPr>
              <p:cNvSpPr txBox="1"/>
              <p:nvPr/>
            </p:nvSpPr>
            <p:spPr>
              <a:xfrm>
                <a:off x="10285016" y="1428839"/>
                <a:ext cx="565091" cy="350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081D97-354D-B54B-BA93-94475F34B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5016" y="1428839"/>
                <a:ext cx="565091" cy="350865"/>
              </a:xfrm>
              <a:prstGeom prst="rect">
                <a:avLst/>
              </a:prstGeom>
              <a:blipFill>
                <a:blip r:embed="rId18"/>
                <a:stretch>
                  <a:fillRect l="-10870" t="-20690" r="-2174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88500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hidden states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E16B05E-A709-B542-B7FE-CA8498051775}"/>
              </a:ext>
            </a:extLst>
          </p:cNvPr>
          <p:cNvGrpSpPr/>
          <p:nvPr/>
        </p:nvGrpSpPr>
        <p:grpSpPr>
          <a:xfrm>
            <a:off x="-174232" y="1397151"/>
            <a:ext cx="12537288" cy="3544017"/>
            <a:chOff x="553410" y="1253135"/>
            <a:chExt cx="10600502" cy="2996530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53832608-051E-7540-B933-0D1B33ED3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3410" y="1253135"/>
              <a:ext cx="2996530" cy="299653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C1A5EDD-A74B-B14A-AA3F-91BBF43A4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51751" y="1253135"/>
              <a:ext cx="2996530" cy="299653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F4C31FB-5364-354E-9C86-0F82C1321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50092" y="1253135"/>
              <a:ext cx="2996530" cy="299653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8FD7092-44F3-9E43-B6E8-756F8ECDC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59041" y="1253135"/>
              <a:ext cx="2996530" cy="2996530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E2725A42-58CC-384D-B6BD-4158CF518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157382" y="1253135"/>
              <a:ext cx="2996530" cy="299653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2994D8-7896-1B42-B698-2969B943D912}"/>
                  </a:ext>
                </a:extLst>
              </p:cNvPr>
              <p:cNvSpPr txBox="1"/>
              <p:nvPr/>
            </p:nvSpPr>
            <p:spPr>
              <a:xfrm>
                <a:off x="1269241" y="1397151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2994D8-7896-1B42-B698-2969B943D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241" y="1397151"/>
                <a:ext cx="572016" cy="354200"/>
              </a:xfrm>
              <a:prstGeom prst="rect">
                <a:avLst/>
              </a:prstGeom>
              <a:blipFill>
                <a:blip r:embed="rId14"/>
                <a:stretch>
                  <a:fillRect l="-8696" t="-3448" r="-4348" b="-2069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95FDD63-5ECB-C047-A566-EBFAB570E7FF}"/>
                  </a:ext>
                </a:extLst>
              </p:cNvPr>
              <p:cNvSpPr txBox="1"/>
              <p:nvPr/>
            </p:nvSpPr>
            <p:spPr>
              <a:xfrm>
                <a:off x="3514422" y="1427005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95FDD63-5ECB-C047-A566-EBFAB570E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422" y="1427005"/>
                <a:ext cx="572208" cy="357085"/>
              </a:xfrm>
              <a:prstGeom prst="rect">
                <a:avLst/>
              </a:prstGeom>
              <a:blipFill>
                <a:blip r:embed="rId15"/>
                <a:stretch>
                  <a:fillRect l="-10870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09CF19-5317-2B4F-9CD1-7E917B17A0FA}"/>
                  </a:ext>
                </a:extLst>
              </p:cNvPr>
              <p:cNvSpPr txBox="1"/>
              <p:nvPr/>
            </p:nvSpPr>
            <p:spPr>
              <a:xfrm>
                <a:off x="5749215" y="1422135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09CF19-5317-2B4F-9CD1-7E917B17A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215" y="1422135"/>
                <a:ext cx="572208" cy="357085"/>
              </a:xfrm>
              <a:prstGeom prst="rect">
                <a:avLst/>
              </a:prstGeom>
              <a:blipFill>
                <a:blip r:embed="rId16"/>
                <a:stretch>
                  <a:fillRect l="-10870" t="-3333" r="-4348" b="-1333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E83DBA-4C41-6640-8FE4-BA3557A15377}"/>
                  </a:ext>
                </a:extLst>
              </p:cNvPr>
              <p:cNvSpPr txBox="1"/>
              <p:nvPr/>
            </p:nvSpPr>
            <p:spPr>
              <a:xfrm>
                <a:off x="8034981" y="1428839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E83DBA-4C41-6640-8FE4-BA3557A15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4981" y="1428839"/>
                <a:ext cx="572208" cy="357085"/>
              </a:xfrm>
              <a:prstGeom prst="rect">
                <a:avLst/>
              </a:prstGeom>
              <a:blipFill>
                <a:blip r:embed="rId17"/>
                <a:stretch>
                  <a:fillRect l="-10870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081D97-354D-B54B-BA93-94475F34B2CD}"/>
                  </a:ext>
                </a:extLst>
              </p:cNvPr>
              <p:cNvSpPr txBox="1"/>
              <p:nvPr/>
            </p:nvSpPr>
            <p:spPr>
              <a:xfrm>
                <a:off x="10285016" y="1428839"/>
                <a:ext cx="565091" cy="350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081D97-354D-B54B-BA93-94475F34B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5016" y="1428839"/>
                <a:ext cx="565091" cy="350865"/>
              </a:xfrm>
              <a:prstGeom prst="rect">
                <a:avLst/>
              </a:prstGeom>
              <a:blipFill>
                <a:blip r:embed="rId18"/>
                <a:stretch>
                  <a:fillRect l="-10870" t="-20690" r="-2174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193F089-6595-8B40-84D1-DC88A14D6D0A}"/>
              </a:ext>
            </a:extLst>
          </p:cNvPr>
          <p:cNvSpPr txBox="1"/>
          <p:nvPr/>
        </p:nvSpPr>
        <p:spPr>
          <a:xfrm>
            <a:off x="2694917" y="4865148"/>
            <a:ext cx="3626506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DK" sz="1600" dirty="0">
                <a:latin typeface="+mn-lt"/>
              </a:rPr>
              <a:t>Parameterized by: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Split times.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Ancestral effective population sizes.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Number of intervals for discretization.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23C2E9-976B-7846-8BFA-C91CBD80BEC6}"/>
              </a:ext>
            </a:extLst>
          </p:cNvPr>
          <p:cNvSpPr/>
          <p:nvPr/>
        </p:nvSpPr>
        <p:spPr>
          <a:xfrm>
            <a:off x="6945391" y="5065202"/>
            <a:ext cx="24891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Recombination rate.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Mutation rate.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338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CTMCs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88BA0D55-A58F-E642-9319-4674A743FD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6100" y="692696"/>
            <a:ext cx="5616624" cy="56166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388C3AD-5EC4-234B-9C7C-F7CA89FAB64A}"/>
              </a:ext>
            </a:extLst>
          </p:cNvPr>
          <p:cNvSpPr txBox="1"/>
          <p:nvPr/>
        </p:nvSpPr>
        <p:spPr>
          <a:xfrm>
            <a:off x="3322104" y="4419458"/>
            <a:ext cx="1656184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One-sequence CTMC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CCCD62-3A6C-B847-8535-DFBA9178138D}"/>
              </a:ext>
            </a:extLst>
          </p:cNvPr>
          <p:cNvSpPr txBox="1"/>
          <p:nvPr/>
        </p:nvSpPr>
        <p:spPr>
          <a:xfrm>
            <a:off x="7696687" y="4833388"/>
            <a:ext cx="1629466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One-sequence CTMC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F4AB99-52E4-5047-961D-14D35BEE567F}"/>
              </a:ext>
            </a:extLst>
          </p:cNvPr>
          <p:cNvSpPr txBox="1"/>
          <p:nvPr/>
        </p:nvSpPr>
        <p:spPr>
          <a:xfrm>
            <a:off x="7750596" y="3960117"/>
            <a:ext cx="1584176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One-sequence CTMC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27919F-EF17-6F40-960E-9ED5566AE150}"/>
              </a:ext>
            </a:extLst>
          </p:cNvPr>
          <p:cNvSpPr txBox="1"/>
          <p:nvPr/>
        </p:nvSpPr>
        <p:spPr>
          <a:xfrm>
            <a:off x="2998067" y="3347083"/>
            <a:ext cx="1440161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Two-sequence CTMC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C005D0-DD2E-2449-B7BA-201F1259F5F1}"/>
              </a:ext>
            </a:extLst>
          </p:cNvPr>
          <p:cNvSpPr txBox="1"/>
          <p:nvPr/>
        </p:nvSpPr>
        <p:spPr>
          <a:xfrm>
            <a:off x="7534572" y="1980129"/>
            <a:ext cx="1584176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Three-sequence CTMC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5140018-9E49-6C4A-8A11-0F72D4CD6778}"/>
              </a:ext>
            </a:extLst>
          </p:cNvPr>
          <p:cNvCxnSpPr>
            <a:cxnSpLocks/>
          </p:cNvCxnSpPr>
          <p:nvPr/>
        </p:nvCxnSpPr>
        <p:spPr bwMode="auto">
          <a:xfrm>
            <a:off x="3718148" y="3672085"/>
            <a:ext cx="1800200" cy="260971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072FCC1-DA47-8947-842A-2CD96939D14C}"/>
              </a:ext>
            </a:extLst>
          </p:cNvPr>
          <p:cNvCxnSpPr>
            <a:cxnSpLocks/>
          </p:cNvCxnSpPr>
          <p:nvPr/>
        </p:nvCxnSpPr>
        <p:spPr bwMode="auto">
          <a:xfrm>
            <a:off x="4087001" y="4725144"/>
            <a:ext cx="1179513" cy="288032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FEC8FAA-C5F6-7C40-881D-8BB952BD460D}"/>
              </a:ext>
            </a:extLst>
          </p:cNvPr>
          <p:cNvCxnSpPr>
            <a:cxnSpLocks/>
          </p:cNvCxnSpPr>
          <p:nvPr/>
        </p:nvCxnSpPr>
        <p:spPr bwMode="auto">
          <a:xfrm flipH="1">
            <a:off x="6175991" y="5067298"/>
            <a:ext cx="1358581" cy="0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6989DE1-CAAA-3B4E-BCBC-6F7FE0855C60}"/>
              </a:ext>
            </a:extLst>
          </p:cNvPr>
          <p:cNvCxnSpPr>
            <a:cxnSpLocks/>
          </p:cNvCxnSpPr>
          <p:nvPr/>
        </p:nvCxnSpPr>
        <p:spPr bwMode="auto">
          <a:xfrm flipH="1">
            <a:off x="6801744" y="4194027"/>
            <a:ext cx="894943" cy="175433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40D580F-FCC2-CC4E-A5B1-E362A5029F05}"/>
              </a:ext>
            </a:extLst>
          </p:cNvPr>
          <p:cNvCxnSpPr>
            <a:cxnSpLocks/>
          </p:cNvCxnSpPr>
          <p:nvPr/>
        </p:nvCxnSpPr>
        <p:spPr bwMode="auto">
          <a:xfrm flipH="1">
            <a:off x="5973458" y="2195689"/>
            <a:ext cx="1489106" cy="447988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4" name="Picture 2">
            <a:extLst>
              <a:ext uri="{FF2B5EF4-FFF2-40B4-BE49-F238E27FC236}">
                <a16:creationId xmlns:a16="http://schemas.microsoft.com/office/drawing/2014/main" id="{F7A91DA3-1BDD-D240-9CF5-C23358B8A3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6865868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5642A5AF-DF85-A947-91FC-246CA40188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4798767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62C7D5D1-C8D9-A64F-B907-778DFAAAE1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6022903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8899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7A68745-63C5-D946-AFC6-CE48A2BAA442}"/>
              </a:ext>
            </a:extLst>
          </p:cNvPr>
          <p:cNvSpPr/>
          <p:nvPr/>
        </p:nvSpPr>
        <p:spPr bwMode="auto">
          <a:xfrm>
            <a:off x="9911817" y="3224831"/>
            <a:ext cx="1116824" cy="2233648"/>
          </a:xfrm>
          <a:custGeom>
            <a:avLst/>
            <a:gdLst>
              <a:gd name="connsiteX0" fmla="*/ 558412 w 1116824"/>
              <a:gd name="connsiteY0" fmla="*/ 2233648 h 2233648"/>
              <a:gd name="connsiteX1" fmla="*/ 1116824 w 1116824"/>
              <a:gd name="connsiteY1" fmla="*/ 2233648 h 2233648"/>
              <a:gd name="connsiteX2" fmla="*/ 565392 w 1116824"/>
              <a:gd name="connsiteY2" fmla="*/ 0 h 2233648"/>
              <a:gd name="connsiteX3" fmla="*/ 0 w 1116824"/>
              <a:gd name="connsiteY3" fmla="*/ 0 h 2233648"/>
              <a:gd name="connsiteX4" fmla="*/ 558412 w 1116824"/>
              <a:gd name="connsiteY4" fmla="*/ 2233648 h 223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824" h="2233648">
                <a:moveTo>
                  <a:pt x="558412" y="2233648"/>
                </a:moveTo>
                <a:lnTo>
                  <a:pt x="1116824" y="2233648"/>
                </a:lnTo>
                <a:lnTo>
                  <a:pt x="565392" y="0"/>
                </a:lnTo>
                <a:lnTo>
                  <a:pt x="0" y="0"/>
                </a:lnTo>
                <a:lnTo>
                  <a:pt x="558412" y="223364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5850EBB-1A5D-5244-B6A8-E21FC7C03342}"/>
              </a:ext>
            </a:extLst>
          </p:cNvPr>
          <p:cNvSpPr/>
          <p:nvPr/>
        </p:nvSpPr>
        <p:spPr bwMode="auto">
          <a:xfrm>
            <a:off x="9343505" y="4350327"/>
            <a:ext cx="847899" cy="1108364"/>
          </a:xfrm>
          <a:custGeom>
            <a:avLst/>
            <a:gdLst>
              <a:gd name="connsiteX0" fmla="*/ 0 w 847899"/>
              <a:gd name="connsiteY0" fmla="*/ 0 h 1108364"/>
              <a:gd name="connsiteX1" fmla="*/ 282633 w 847899"/>
              <a:gd name="connsiteY1" fmla="*/ 1108364 h 1108364"/>
              <a:gd name="connsiteX2" fmla="*/ 847899 w 847899"/>
              <a:gd name="connsiteY2" fmla="*/ 1108364 h 1108364"/>
              <a:gd name="connsiteX3" fmla="*/ 565266 w 847899"/>
              <a:gd name="connsiteY3" fmla="*/ 0 h 1108364"/>
              <a:gd name="connsiteX4" fmla="*/ 0 w 847899"/>
              <a:gd name="connsiteY4" fmla="*/ 0 h 110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7899" h="1108364">
                <a:moveTo>
                  <a:pt x="0" y="0"/>
                </a:moveTo>
                <a:lnTo>
                  <a:pt x="282633" y="1108364"/>
                </a:lnTo>
                <a:lnTo>
                  <a:pt x="847899" y="1108364"/>
                </a:lnTo>
                <a:lnTo>
                  <a:pt x="56526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E3C6DEE-F954-7547-B327-8C4BA71E5DFF}"/>
              </a:ext>
            </a:extLst>
          </p:cNvPr>
          <p:cNvSpPr/>
          <p:nvPr/>
        </p:nvSpPr>
        <p:spPr bwMode="auto">
          <a:xfrm>
            <a:off x="8512139" y="4340831"/>
            <a:ext cx="837344" cy="1125021"/>
          </a:xfrm>
          <a:custGeom>
            <a:avLst/>
            <a:gdLst>
              <a:gd name="connsiteX0" fmla="*/ 0 w 837344"/>
              <a:gd name="connsiteY0" fmla="*/ 1119884 h 1125021"/>
              <a:gd name="connsiteX1" fmla="*/ 277403 w 837344"/>
              <a:gd name="connsiteY1" fmla="*/ 5138 h 1125021"/>
              <a:gd name="connsiteX2" fmla="*/ 837344 w 837344"/>
              <a:gd name="connsiteY2" fmla="*/ 0 h 1125021"/>
              <a:gd name="connsiteX3" fmla="*/ 554805 w 837344"/>
              <a:gd name="connsiteY3" fmla="*/ 1125021 h 1125021"/>
              <a:gd name="connsiteX4" fmla="*/ 0 w 837344"/>
              <a:gd name="connsiteY4" fmla="*/ 1119884 h 112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7344" h="1125021">
                <a:moveTo>
                  <a:pt x="0" y="1119884"/>
                </a:moveTo>
                <a:lnTo>
                  <a:pt x="277403" y="5138"/>
                </a:lnTo>
                <a:lnTo>
                  <a:pt x="837344" y="0"/>
                </a:lnTo>
                <a:lnTo>
                  <a:pt x="554805" y="1125021"/>
                </a:lnTo>
                <a:lnTo>
                  <a:pt x="0" y="1119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CTMCs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836D30-8179-A844-B139-049DCE0CEDA9}"/>
              </a:ext>
            </a:extLst>
          </p:cNvPr>
          <p:cNvGrpSpPr/>
          <p:nvPr/>
        </p:nvGrpSpPr>
        <p:grpSpPr>
          <a:xfrm>
            <a:off x="1650626" y="2618910"/>
            <a:ext cx="2909479" cy="1620180"/>
            <a:chOff x="2356160" y="2618910"/>
            <a:chExt cx="2909479" cy="1620180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612864CB-67D3-5845-A08A-E41C792672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6100" y="2618910"/>
              <a:ext cx="1080120" cy="1620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Arc 1">
              <a:extLst>
                <a:ext uri="{FF2B5EF4-FFF2-40B4-BE49-F238E27FC236}">
                  <a16:creationId xmlns:a16="http://schemas.microsoft.com/office/drawing/2014/main" id="{80E3D046-E604-4B45-B530-882A9A647CF6}"/>
                </a:ext>
              </a:extLst>
            </p:cNvPr>
            <p:cNvSpPr/>
            <p:nvPr/>
          </p:nvSpPr>
          <p:spPr bwMode="auto">
            <a:xfrm>
              <a:off x="4006180" y="3000654"/>
              <a:ext cx="914400" cy="914400"/>
            </a:xfrm>
            <a:prstGeom prst="arc">
              <a:avLst>
                <a:gd name="adj1" fmla="val 16200000"/>
                <a:gd name="adj2" fmla="val 5390083"/>
              </a:avLst>
            </a:prstGeom>
            <a:noFill/>
            <a:ln w="57150" cap="flat" cmpd="sng" algn="ctr">
              <a:solidFill>
                <a:srgbClr val="0433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9014CDAB-58D2-3849-A61B-C49A92D4EC80}"/>
                </a:ext>
              </a:extLst>
            </p:cNvPr>
            <p:cNvSpPr/>
            <p:nvPr/>
          </p:nvSpPr>
          <p:spPr bwMode="auto">
            <a:xfrm rot="10800000">
              <a:off x="2731740" y="3034566"/>
              <a:ext cx="914400" cy="914400"/>
            </a:xfrm>
            <a:prstGeom prst="arc">
              <a:avLst>
                <a:gd name="adj1" fmla="val 16200000"/>
                <a:gd name="adj2" fmla="val 5390083"/>
              </a:avLst>
            </a:prstGeom>
            <a:noFill/>
            <a:ln w="57150" cap="flat" cmpd="sng" algn="ctr">
              <a:solidFill>
                <a:srgbClr val="FF24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828E784-BCD7-7A40-AFD4-A539121F0766}"/>
                </a:ext>
              </a:extLst>
            </p:cNvPr>
            <p:cNvSpPr txBox="1"/>
            <p:nvPr/>
          </p:nvSpPr>
          <p:spPr>
            <a:xfrm>
              <a:off x="5026791" y="3340899"/>
              <a:ext cx="238848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1R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88984A-5F63-5A41-94E8-127B4267102C}"/>
                </a:ext>
              </a:extLst>
            </p:cNvPr>
            <p:cNvSpPr txBox="1"/>
            <p:nvPr/>
          </p:nvSpPr>
          <p:spPr>
            <a:xfrm>
              <a:off x="2356160" y="3340899"/>
              <a:ext cx="267702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1C</a:t>
              </a:r>
            </a:p>
          </p:txBody>
        </p:sp>
      </p:grpSp>
      <p:pic>
        <p:nvPicPr>
          <p:cNvPr id="17" name="Picture 2">
            <a:extLst>
              <a:ext uri="{FF2B5EF4-FFF2-40B4-BE49-F238E27FC236}">
                <a16:creationId xmlns:a16="http://schemas.microsoft.com/office/drawing/2014/main" id="{DD56C23F-84E5-B742-B1B4-E4247259E0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BAB21565-F69B-4D46-A101-C83B7A0E6E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250BD424-5505-A740-B678-AE2959A0D5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D46D3C35-3327-3C43-8B5C-C37A21E70E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7744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A36CAC-9FFF-2347-A5DF-C75CBB08E614}"/>
              </a:ext>
            </a:extLst>
          </p:cNvPr>
          <p:cNvSpPr/>
          <p:nvPr/>
        </p:nvSpPr>
        <p:spPr bwMode="auto">
          <a:xfrm>
            <a:off x="8758708" y="3212976"/>
            <a:ext cx="1144417" cy="1126111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CTMCs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BF54620-904D-1845-885D-65FACC0F8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048" y="2012681"/>
            <a:ext cx="5072906" cy="317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7519D7F2-2621-014B-A3EE-6B8068F9A7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4D5CF00B-83E6-AE45-BFBB-90F5E78522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6456EC56-AD0A-704D-8D12-1D86F6F014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9BDD2EB-F8E1-E24E-AAE2-510C114841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7090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CTMCs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102E69-F3BB-1547-8258-71B4B0D3F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399" y="1229432"/>
            <a:ext cx="4543152" cy="454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02D1B37-CCD0-0148-BCD4-7863B8A72144}"/>
              </a:ext>
            </a:extLst>
          </p:cNvPr>
          <p:cNvSpPr/>
          <p:nvPr/>
        </p:nvSpPr>
        <p:spPr bwMode="auto">
          <a:xfrm>
            <a:off x="8758708" y="3212976"/>
            <a:ext cx="1144417" cy="1126111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04BF5703-FCB3-7A42-B1E3-E150020201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6ACD438C-EBB2-9444-9576-E417B2E7CF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A2F60232-E9AD-684E-BD0A-032252155C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D9D5DF47-60E4-BE44-8B2E-9268BB7DAA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46646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3E3FE3-9E20-5942-A94B-E697A82668C1}"/>
              </a:ext>
            </a:extLst>
          </p:cNvPr>
          <p:cNvSpPr/>
          <p:nvPr/>
        </p:nvSpPr>
        <p:spPr bwMode="auto">
          <a:xfrm>
            <a:off x="8788724" y="1537590"/>
            <a:ext cx="1683194" cy="1675386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CTMCs</a:t>
            </a:r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052CFA65-EACB-7D4B-A0E7-C117407EA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005" y="1444797"/>
            <a:ext cx="6106511" cy="432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029AB3CF-8B40-E246-8251-37465931D9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EE76933A-8357-5142-8B0B-0BAAD7AA15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CB08B0F5-9AF9-954E-A66B-2A0ED26C03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8669AAC-ED6B-F64D-AF78-9922F30578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1913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CTMCs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715557F-122C-EB43-901C-CDF6FE55C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921" y="1297287"/>
            <a:ext cx="4662311" cy="466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F5617A6-9EF4-FA49-8A4B-67FA83E737B5}"/>
              </a:ext>
            </a:extLst>
          </p:cNvPr>
          <p:cNvSpPr/>
          <p:nvPr/>
        </p:nvSpPr>
        <p:spPr bwMode="auto">
          <a:xfrm>
            <a:off x="8788724" y="1537590"/>
            <a:ext cx="1683194" cy="1675386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E87FFDC-7295-3B47-8CD6-00723B3B11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1BD77E1E-7432-DE4E-84A8-6BE07EF775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B952CF70-83D7-2E46-97AB-DF41B3690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5BC8E9D-D398-CE45-B937-03ACC01492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27643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Overview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86D7CC-4C41-4544-96FF-B31A0E93C466}"/>
              </a:ext>
            </a:extLst>
          </p:cNvPr>
          <p:cNvSpPr txBox="1"/>
          <p:nvPr/>
        </p:nvSpPr>
        <p:spPr>
          <a:xfrm>
            <a:off x="612183" y="1565329"/>
            <a:ext cx="1910779" cy="25038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800" dirty="0">
                <a:latin typeface="+mn-lt"/>
              </a:rPr>
              <a:t>CoalHMM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800" dirty="0">
                <a:latin typeface="+mn-lt"/>
              </a:rPr>
              <a:t>SMCs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800" dirty="0">
                <a:latin typeface="+mn-lt"/>
              </a:rPr>
              <a:t>ILSMC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800" dirty="0">
                <a:latin typeface="+mn-lt"/>
              </a:rPr>
              <a:t>Discussion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5925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4F61A78-5E2E-CC4A-976E-F1527CBE84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0396" y="2100789"/>
            <a:ext cx="4176464" cy="417646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F51011F-ECF6-B543-87DE-F132A16769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95577" y="2100789"/>
            <a:ext cx="4176464" cy="41764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EC2B03-4E76-2A4D-9256-F66DDAD149AD}"/>
                  </a:ext>
                </a:extLst>
              </p:cNvPr>
              <p:cNvSpPr txBox="1"/>
              <p:nvPr/>
            </p:nvSpPr>
            <p:spPr>
              <a:xfrm>
                <a:off x="7623561" y="2175010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EC2B03-4E76-2A4D-9256-F66DDAD14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561" y="2175010"/>
                <a:ext cx="572016" cy="354200"/>
              </a:xfrm>
              <a:prstGeom prst="rect">
                <a:avLst/>
              </a:prstGeom>
              <a:blipFill>
                <a:blip r:embed="rId8"/>
                <a:stretch>
                  <a:fillRect l="-10870" t="-6897" r="-2174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E9AA62-B4CD-2442-8A13-F941539999F3}"/>
                  </a:ext>
                </a:extLst>
              </p:cNvPr>
              <p:cNvSpPr txBox="1"/>
              <p:nvPr/>
            </p:nvSpPr>
            <p:spPr>
              <a:xfrm>
                <a:off x="9868742" y="2204864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E9AA62-B4CD-2442-8A13-F94153999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8742" y="2204864"/>
                <a:ext cx="572208" cy="357085"/>
              </a:xfrm>
              <a:prstGeom prst="rect">
                <a:avLst/>
              </a:prstGeom>
              <a:blipFill>
                <a:blip r:embed="rId9"/>
                <a:stretch>
                  <a:fillRect l="-13043" t="-3448" r="-2174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F04F4AA-4FFC-F847-BF95-B536016179EF}"/>
              </a:ext>
            </a:extLst>
          </p:cNvPr>
          <p:cNvSpPr txBox="1"/>
          <p:nvPr/>
        </p:nvSpPr>
        <p:spPr>
          <a:xfrm>
            <a:off x="7276472" y="1594424"/>
            <a:ext cx="1181477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Left site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D5584A-B484-4D44-B016-AAA2D1C72C3E}"/>
              </a:ext>
            </a:extLst>
          </p:cNvPr>
          <p:cNvSpPr txBox="1"/>
          <p:nvPr/>
        </p:nvSpPr>
        <p:spPr>
          <a:xfrm>
            <a:off x="9484849" y="1594423"/>
            <a:ext cx="1431482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Right site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741001-DC7C-FA46-ABBD-154042AD1386}"/>
                  </a:ext>
                </a:extLst>
              </p:cNvPr>
              <p:cNvSpPr txBox="1"/>
              <p:nvPr/>
            </p:nvSpPr>
            <p:spPr>
              <a:xfrm>
                <a:off x="6576215" y="4725144"/>
                <a:ext cx="34701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741001-DC7C-FA46-ABBD-154042AD1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215" y="4725144"/>
                <a:ext cx="347018" cy="233910"/>
              </a:xfrm>
              <a:prstGeom prst="rect">
                <a:avLst/>
              </a:prstGeom>
              <a:blipFill>
                <a:blip r:embed="rId10"/>
                <a:stretch>
                  <a:fillRect l="-3448" r="-3448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856212-0A17-D040-AD05-5C166E224B3A}"/>
                  </a:ext>
                </a:extLst>
              </p:cNvPr>
              <p:cNvSpPr txBox="1"/>
              <p:nvPr/>
            </p:nvSpPr>
            <p:spPr>
              <a:xfrm>
                <a:off x="6967069" y="4491234"/>
                <a:ext cx="21877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856212-0A17-D040-AD05-5C166E224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069" y="4491234"/>
                <a:ext cx="218778" cy="233910"/>
              </a:xfrm>
              <a:prstGeom prst="rect">
                <a:avLst/>
              </a:prstGeom>
              <a:blipFill>
                <a:blip r:embed="rId11"/>
                <a:stretch>
                  <a:fillRect l="-16667" r="-11111" b="-2631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AB7B04-CCA5-A248-8556-FA52E65B028F}"/>
                  </a:ext>
                </a:extLst>
              </p:cNvPr>
              <p:cNvSpPr txBox="1"/>
              <p:nvPr/>
            </p:nvSpPr>
            <p:spPr>
              <a:xfrm>
                <a:off x="6968338" y="4217313"/>
                <a:ext cx="223523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AB7B04-CCA5-A248-8556-FA52E65B0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8338" y="4217313"/>
                <a:ext cx="223523" cy="233910"/>
              </a:xfrm>
              <a:prstGeom prst="rect">
                <a:avLst/>
              </a:prstGeom>
              <a:blipFill>
                <a:blip r:embed="rId12"/>
                <a:stretch>
                  <a:fillRect l="-15789" r="-5263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940F64-1345-2C43-82EF-5068EF56E30C}"/>
                  </a:ext>
                </a:extLst>
              </p:cNvPr>
              <p:cNvSpPr txBox="1"/>
              <p:nvPr/>
            </p:nvSpPr>
            <p:spPr>
              <a:xfrm>
                <a:off x="6542016" y="3814249"/>
                <a:ext cx="440890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940F64-1345-2C43-82EF-5068EF56E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016" y="3814249"/>
                <a:ext cx="440890" cy="233910"/>
              </a:xfrm>
              <a:prstGeom prst="rect">
                <a:avLst/>
              </a:prstGeom>
              <a:blipFill>
                <a:blip r:embed="rId13"/>
                <a:stretch>
                  <a:fillRect l="-5714" r="-2857" b="-2631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D21651-6B79-4D40-9275-03CFFA33C71E}"/>
                  </a:ext>
                </a:extLst>
              </p:cNvPr>
              <p:cNvSpPr txBox="1"/>
              <p:nvPr/>
            </p:nvSpPr>
            <p:spPr>
              <a:xfrm>
                <a:off x="6990525" y="3565813"/>
                <a:ext cx="239809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D21651-6B79-4D40-9275-03CFFA33C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25" y="3565813"/>
                <a:ext cx="239809" cy="233910"/>
              </a:xfrm>
              <a:prstGeom prst="rect">
                <a:avLst/>
              </a:prstGeom>
              <a:blipFill>
                <a:blip r:embed="rId14"/>
                <a:stretch>
                  <a:fillRect l="-20000" r="-5000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693426-7CE1-FF4E-8A03-20947FB5EF0F}"/>
                  </a:ext>
                </a:extLst>
              </p:cNvPr>
              <p:cNvSpPr txBox="1"/>
              <p:nvPr/>
            </p:nvSpPr>
            <p:spPr>
              <a:xfrm>
                <a:off x="6990525" y="3148223"/>
                <a:ext cx="244554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693426-7CE1-FF4E-8A03-20947FB5E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25" y="3148223"/>
                <a:ext cx="244554" cy="233910"/>
              </a:xfrm>
              <a:prstGeom prst="rect">
                <a:avLst/>
              </a:prstGeom>
              <a:blipFill>
                <a:blip r:embed="rId15"/>
                <a:stretch>
                  <a:fillRect l="-20000" r="-10000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40637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4F61A78-5E2E-CC4A-976E-F1527CBE84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0396" y="2100789"/>
            <a:ext cx="4176464" cy="417646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F51011F-ECF6-B543-87DE-F132A16769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95577" y="2100789"/>
            <a:ext cx="4176464" cy="41764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EC2B03-4E76-2A4D-9256-F66DDAD149AD}"/>
                  </a:ext>
                </a:extLst>
              </p:cNvPr>
              <p:cNvSpPr txBox="1"/>
              <p:nvPr/>
            </p:nvSpPr>
            <p:spPr>
              <a:xfrm>
                <a:off x="7623561" y="2175010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EC2B03-4E76-2A4D-9256-F66DDAD14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561" y="2175010"/>
                <a:ext cx="572016" cy="354200"/>
              </a:xfrm>
              <a:prstGeom prst="rect">
                <a:avLst/>
              </a:prstGeom>
              <a:blipFill>
                <a:blip r:embed="rId8"/>
                <a:stretch>
                  <a:fillRect l="-10870" t="-6897" r="-2174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E9AA62-B4CD-2442-8A13-F941539999F3}"/>
                  </a:ext>
                </a:extLst>
              </p:cNvPr>
              <p:cNvSpPr txBox="1"/>
              <p:nvPr/>
            </p:nvSpPr>
            <p:spPr>
              <a:xfrm>
                <a:off x="9868742" y="2204864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E9AA62-B4CD-2442-8A13-F94153999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8742" y="2204864"/>
                <a:ext cx="572208" cy="357085"/>
              </a:xfrm>
              <a:prstGeom prst="rect">
                <a:avLst/>
              </a:prstGeom>
              <a:blipFill>
                <a:blip r:embed="rId9"/>
                <a:stretch>
                  <a:fillRect l="-13043" t="-3448" r="-2174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F04F4AA-4FFC-F847-BF95-B536016179EF}"/>
              </a:ext>
            </a:extLst>
          </p:cNvPr>
          <p:cNvSpPr txBox="1"/>
          <p:nvPr/>
        </p:nvSpPr>
        <p:spPr>
          <a:xfrm>
            <a:off x="7276472" y="1594424"/>
            <a:ext cx="1181477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Left site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D5584A-B484-4D44-B016-AAA2D1C72C3E}"/>
              </a:ext>
            </a:extLst>
          </p:cNvPr>
          <p:cNvSpPr txBox="1"/>
          <p:nvPr/>
        </p:nvSpPr>
        <p:spPr>
          <a:xfrm>
            <a:off x="9484849" y="1594423"/>
            <a:ext cx="1431482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Right site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741001-DC7C-FA46-ABBD-154042AD1386}"/>
                  </a:ext>
                </a:extLst>
              </p:cNvPr>
              <p:cNvSpPr txBox="1"/>
              <p:nvPr/>
            </p:nvSpPr>
            <p:spPr>
              <a:xfrm>
                <a:off x="6576215" y="4725144"/>
                <a:ext cx="34701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741001-DC7C-FA46-ABBD-154042AD1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215" y="4725144"/>
                <a:ext cx="347018" cy="233910"/>
              </a:xfrm>
              <a:prstGeom prst="rect">
                <a:avLst/>
              </a:prstGeom>
              <a:blipFill>
                <a:blip r:embed="rId10"/>
                <a:stretch>
                  <a:fillRect l="-3448" r="-3448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856212-0A17-D040-AD05-5C166E224B3A}"/>
                  </a:ext>
                </a:extLst>
              </p:cNvPr>
              <p:cNvSpPr txBox="1"/>
              <p:nvPr/>
            </p:nvSpPr>
            <p:spPr>
              <a:xfrm>
                <a:off x="6967069" y="4491234"/>
                <a:ext cx="21877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856212-0A17-D040-AD05-5C166E224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069" y="4491234"/>
                <a:ext cx="218778" cy="233910"/>
              </a:xfrm>
              <a:prstGeom prst="rect">
                <a:avLst/>
              </a:prstGeom>
              <a:blipFill>
                <a:blip r:embed="rId11"/>
                <a:stretch>
                  <a:fillRect l="-16667" r="-11111" b="-2631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AB7B04-CCA5-A248-8556-FA52E65B028F}"/>
                  </a:ext>
                </a:extLst>
              </p:cNvPr>
              <p:cNvSpPr txBox="1"/>
              <p:nvPr/>
            </p:nvSpPr>
            <p:spPr>
              <a:xfrm>
                <a:off x="6968338" y="4217313"/>
                <a:ext cx="223523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AB7B04-CCA5-A248-8556-FA52E65B0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8338" y="4217313"/>
                <a:ext cx="223523" cy="233910"/>
              </a:xfrm>
              <a:prstGeom prst="rect">
                <a:avLst/>
              </a:prstGeom>
              <a:blipFill>
                <a:blip r:embed="rId12"/>
                <a:stretch>
                  <a:fillRect l="-15789" r="-5263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940F64-1345-2C43-82EF-5068EF56E30C}"/>
                  </a:ext>
                </a:extLst>
              </p:cNvPr>
              <p:cNvSpPr txBox="1"/>
              <p:nvPr/>
            </p:nvSpPr>
            <p:spPr>
              <a:xfrm>
                <a:off x="6542016" y="3814249"/>
                <a:ext cx="440890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940F64-1345-2C43-82EF-5068EF56E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016" y="3814249"/>
                <a:ext cx="440890" cy="233910"/>
              </a:xfrm>
              <a:prstGeom prst="rect">
                <a:avLst/>
              </a:prstGeom>
              <a:blipFill>
                <a:blip r:embed="rId13"/>
                <a:stretch>
                  <a:fillRect l="-5714" r="-2857" b="-2631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D21651-6B79-4D40-9275-03CFFA33C71E}"/>
                  </a:ext>
                </a:extLst>
              </p:cNvPr>
              <p:cNvSpPr txBox="1"/>
              <p:nvPr/>
            </p:nvSpPr>
            <p:spPr>
              <a:xfrm>
                <a:off x="6990525" y="3565813"/>
                <a:ext cx="239809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D21651-6B79-4D40-9275-03CFFA33C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25" y="3565813"/>
                <a:ext cx="239809" cy="233910"/>
              </a:xfrm>
              <a:prstGeom prst="rect">
                <a:avLst/>
              </a:prstGeom>
              <a:blipFill>
                <a:blip r:embed="rId14"/>
                <a:stretch>
                  <a:fillRect l="-20000" r="-5000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693426-7CE1-FF4E-8A03-20947FB5EF0F}"/>
                  </a:ext>
                </a:extLst>
              </p:cNvPr>
              <p:cNvSpPr txBox="1"/>
              <p:nvPr/>
            </p:nvSpPr>
            <p:spPr>
              <a:xfrm>
                <a:off x="6990525" y="3148223"/>
                <a:ext cx="244554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693426-7CE1-FF4E-8A03-20947FB5E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25" y="3148223"/>
                <a:ext cx="244554" cy="233910"/>
              </a:xfrm>
              <a:prstGeom prst="rect">
                <a:avLst/>
              </a:prstGeom>
              <a:blipFill>
                <a:blip r:embed="rId15"/>
                <a:stretch>
                  <a:fillRect l="-20000" r="-10000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F7CE68-1433-4347-9A87-CF0D7068C692}"/>
                  </a:ext>
                </a:extLst>
              </p:cNvPr>
              <p:cNvSpPr txBox="1"/>
              <p:nvPr/>
            </p:nvSpPr>
            <p:spPr>
              <a:xfrm>
                <a:off x="449957" y="2003766"/>
                <a:ext cx="2720232" cy="1230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000" dirty="0">
                    <a:latin typeface="+mn-lt"/>
                  </a:rPr>
                  <a:t>:</a:t>
                </a: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3 one-sequence CTMCs: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A and B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C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F7CE68-1433-4347-9A87-CF0D7068C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57" y="2003766"/>
                <a:ext cx="2720232" cy="1230080"/>
              </a:xfrm>
              <a:prstGeom prst="rect">
                <a:avLst/>
              </a:prstGeom>
              <a:blipFill>
                <a:blip r:embed="rId16"/>
                <a:stretch>
                  <a:fillRect l="-4186" t="-7143" r="-930" b="-9184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70419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4F61A78-5E2E-CC4A-976E-F1527CBE84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0396" y="2100789"/>
            <a:ext cx="4176464" cy="417646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F51011F-ECF6-B543-87DE-F132A16769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95577" y="2100789"/>
            <a:ext cx="4176464" cy="41764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EC2B03-4E76-2A4D-9256-F66DDAD149AD}"/>
                  </a:ext>
                </a:extLst>
              </p:cNvPr>
              <p:cNvSpPr txBox="1"/>
              <p:nvPr/>
            </p:nvSpPr>
            <p:spPr>
              <a:xfrm>
                <a:off x="7623561" y="2175010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EC2B03-4E76-2A4D-9256-F66DDAD14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561" y="2175010"/>
                <a:ext cx="572016" cy="354200"/>
              </a:xfrm>
              <a:prstGeom prst="rect">
                <a:avLst/>
              </a:prstGeom>
              <a:blipFill>
                <a:blip r:embed="rId8"/>
                <a:stretch>
                  <a:fillRect l="-10870" t="-6897" r="-2174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E9AA62-B4CD-2442-8A13-F941539999F3}"/>
                  </a:ext>
                </a:extLst>
              </p:cNvPr>
              <p:cNvSpPr txBox="1"/>
              <p:nvPr/>
            </p:nvSpPr>
            <p:spPr>
              <a:xfrm>
                <a:off x="9868742" y="2204864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E9AA62-B4CD-2442-8A13-F94153999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8742" y="2204864"/>
                <a:ext cx="572208" cy="357085"/>
              </a:xfrm>
              <a:prstGeom prst="rect">
                <a:avLst/>
              </a:prstGeom>
              <a:blipFill>
                <a:blip r:embed="rId9"/>
                <a:stretch>
                  <a:fillRect l="-13043" t="-3448" r="-2174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F04F4AA-4FFC-F847-BF95-B536016179EF}"/>
              </a:ext>
            </a:extLst>
          </p:cNvPr>
          <p:cNvSpPr txBox="1"/>
          <p:nvPr/>
        </p:nvSpPr>
        <p:spPr>
          <a:xfrm>
            <a:off x="7276472" y="1594424"/>
            <a:ext cx="1181477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Left site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D5584A-B484-4D44-B016-AAA2D1C72C3E}"/>
              </a:ext>
            </a:extLst>
          </p:cNvPr>
          <p:cNvSpPr txBox="1"/>
          <p:nvPr/>
        </p:nvSpPr>
        <p:spPr>
          <a:xfrm>
            <a:off x="9484849" y="1594423"/>
            <a:ext cx="1431482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Right site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741001-DC7C-FA46-ABBD-154042AD1386}"/>
                  </a:ext>
                </a:extLst>
              </p:cNvPr>
              <p:cNvSpPr txBox="1"/>
              <p:nvPr/>
            </p:nvSpPr>
            <p:spPr>
              <a:xfrm>
                <a:off x="6576215" y="4725144"/>
                <a:ext cx="34701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741001-DC7C-FA46-ABBD-154042AD1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215" y="4725144"/>
                <a:ext cx="347018" cy="233910"/>
              </a:xfrm>
              <a:prstGeom prst="rect">
                <a:avLst/>
              </a:prstGeom>
              <a:blipFill>
                <a:blip r:embed="rId10"/>
                <a:stretch>
                  <a:fillRect l="-3448" r="-3448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856212-0A17-D040-AD05-5C166E224B3A}"/>
                  </a:ext>
                </a:extLst>
              </p:cNvPr>
              <p:cNvSpPr txBox="1"/>
              <p:nvPr/>
            </p:nvSpPr>
            <p:spPr>
              <a:xfrm>
                <a:off x="6967069" y="4491234"/>
                <a:ext cx="21877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856212-0A17-D040-AD05-5C166E224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069" y="4491234"/>
                <a:ext cx="218778" cy="233910"/>
              </a:xfrm>
              <a:prstGeom prst="rect">
                <a:avLst/>
              </a:prstGeom>
              <a:blipFill>
                <a:blip r:embed="rId11"/>
                <a:stretch>
                  <a:fillRect l="-16667" r="-11111" b="-2631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AB7B04-CCA5-A248-8556-FA52E65B028F}"/>
                  </a:ext>
                </a:extLst>
              </p:cNvPr>
              <p:cNvSpPr txBox="1"/>
              <p:nvPr/>
            </p:nvSpPr>
            <p:spPr>
              <a:xfrm>
                <a:off x="6968338" y="4217313"/>
                <a:ext cx="223523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AB7B04-CCA5-A248-8556-FA52E65B0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8338" y="4217313"/>
                <a:ext cx="223523" cy="233910"/>
              </a:xfrm>
              <a:prstGeom prst="rect">
                <a:avLst/>
              </a:prstGeom>
              <a:blipFill>
                <a:blip r:embed="rId12"/>
                <a:stretch>
                  <a:fillRect l="-15789" r="-5263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940F64-1345-2C43-82EF-5068EF56E30C}"/>
                  </a:ext>
                </a:extLst>
              </p:cNvPr>
              <p:cNvSpPr txBox="1"/>
              <p:nvPr/>
            </p:nvSpPr>
            <p:spPr>
              <a:xfrm>
                <a:off x="6542016" y="3814249"/>
                <a:ext cx="440890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940F64-1345-2C43-82EF-5068EF56E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016" y="3814249"/>
                <a:ext cx="440890" cy="233910"/>
              </a:xfrm>
              <a:prstGeom prst="rect">
                <a:avLst/>
              </a:prstGeom>
              <a:blipFill>
                <a:blip r:embed="rId13"/>
                <a:stretch>
                  <a:fillRect l="-5714" r="-2857" b="-2631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D21651-6B79-4D40-9275-03CFFA33C71E}"/>
                  </a:ext>
                </a:extLst>
              </p:cNvPr>
              <p:cNvSpPr txBox="1"/>
              <p:nvPr/>
            </p:nvSpPr>
            <p:spPr>
              <a:xfrm>
                <a:off x="6990525" y="3565813"/>
                <a:ext cx="239809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D21651-6B79-4D40-9275-03CFFA33C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25" y="3565813"/>
                <a:ext cx="239809" cy="233910"/>
              </a:xfrm>
              <a:prstGeom prst="rect">
                <a:avLst/>
              </a:prstGeom>
              <a:blipFill>
                <a:blip r:embed="rId14"/>
                <a:stretch>
                  <a:fillRect l="-20000" r="-5000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693426-7CE1-FF4E-8A03-20947FB5EF0F}"/>
                  </a:ext>
                </a:extLst>
              </p:cNvPr>
              <p:cNvSpPr txBox="1"/>
              <p:nvPr/>
            </p:nvSpPr>
            <p:spPr>
              <a:xfrm>
                <a:off x="6990525" y="3148223"/>
                <a:ext cx="244554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693426-7CE1-FF4E-8A03-20947FB5E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25" y="3148223"/>
                <a:ext cx="244554" cy="233910"/>
              </a:xfrm>
              <a:prstGeom prst="rect">
                <a:avLst/>
              </a:prstGeom>
              <a:blipFill>
                <a:blip r:embed="rId15"/>
                <a:stretch>
                  <a:fillRect l="-20000" r="-10000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F7CE68-1433-4347-9A87-CF0D7068C692}"/>
                  </a:ext>
                </a:extLst>
              </p:cNvPr>
              <p:cNvSpPr txBox="1"/>
              <p:nvPr/>
            </p:nvSpPr>
            <p:spPr>
              <a:xfrm>
                <a:off x="449957" y="2003766"/>
                <a:ext cx="5411674" cy="2473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000" dirty="0">
                    <a:latin typeface="+mn-lt"/>
                  </a:rPr>
                  <a:t>:</a:t>
                </a: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3 one-sequence CTMCs: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A and B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C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Two-sequence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No coalescence on L or R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sz="1600" dirty="0">
                    <a:latin typeface="+mn-lt"/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1</a:t>
                </a:r>
                <a:r>
                  <a:rPr lang="en-US" sz="1600" baseline="30000" dirty="0">
                    <a:latin typeface="+mn-lt"/>
                  </a:rPr>
                  <a:t>st</a:t>
                </a:r>
                <a:r>
                  <a:rPr lang="en-US" sz="1600" dirty="0">
                    <a:latin typeface="+mn-lt"/>
                  </a:rPr>
                  <a:t> coalescent on L and no coalescent on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or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𝐴𝐵𝐶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F7CE68-1433-4347-9A87-CF0D7068C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57" y="2003766"/>
                <a:ext cx="5411674" cy="2473498"/>
              </a:xfrm>
              <a:prstGeom prst="rect">
                <a:avLst/>
              </a:prstGeom>
              <a:blipFill>
                <a:blip r:embed="rId16"/>
                <a:stretch>
                  <a:fillRect l="-2108" t="-3571" r="-937" b="-408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39605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4F61A78-5E2E-CC4A-976E-F1527CBE84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0396" y="2100789"/>
            <a:ext cx="4176464" cy="417646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F51011F-ECF6-B543-87DE-F132A16769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95577" y="2100789"/>
            <a:ext cx="4176464" cy="41764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EC2B03-4E76-2A4D-9256-F66DDAD149AD}"/>
                  </a:ext>
                </a:extLst>
              </p:cNvPr>
              <p:cNvSpPr txBox="1"/>
              <p:nvPr/>
            </p:nvSpPr>
            <p:spPr>
              <a:xfrm>
                <a:off x="7623561" y="2175010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EC2B03-4E76-2A4D-9256-F66DDAD14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561" y="2175010"/>
                <a:ext cx="572016" cy="354200"/>
              </a:xfrm>
              <a:prstGeom prst="rect">
                <a:avLst/>
              </a:prstGeom>
              <a:blipFill>
                <a:blip r:embed="rId8"/>
                <a:stretch>
                  <a:fillRect l="-10870" t="-6897" r="-2174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E9AA62-B4CD-2442-8A13-F941539999F3}"/>
                  </a:ext>
                </a:extLst>
              </p:cNvPr>
              <p:cNvSpPr txBox="1"/>
              <p:nvPr/>
            </p:nvSpPr>
            <p:spPr>
              <a:xfrm>
                <a:off x="9868742" y="2204864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E9AA62-B4CD-2442-8A13-F94153999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8742" y="2204864"/>
                <a:ext cx="572208" cy="357085"/>
              </a:xfrm>
              <a:prstGeom prst="rect">
                <a:avLst/>
              </a:prstGeom>
              <a:blipFill>
                <a:blip r:embed="rId9"/>
                <a:stretch>
                  <a:fillRect l="-13043" t="-3448" r="-2174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F04F4AA-4FFC-F847-BF95-B536016179EF}"/>
              </a:ext>
            </a:extLst>
          </p:cNvPr>
          <p:cNvSpPr txBox="1"/>
          <p:nvPr/>
        </p:nvSpPr>
        <p:spPr>
          <a:xfrm>
            <a:off x="7276472" y="1594424"/>
            <a:ext cx="1181477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Left site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D5584A-B484-4D44-B016-AAA2D1C72C3E}"/>
              </a:ext>
            </a:extLst>
          </p:cNvPr>
          <p:cNvSpPr txBox="1"/>
          <p:nvPr/>
        </p:nvSpPr>
        <p:spPr>
          <a:xfrm>
            <a:off x="9484849" y="1594423"/>
            <a:ext cx="1431482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Right site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741001-DC7C-FA46-ABBD-154042AD1386}"/>
                  </a:ext>
                </a:extLst>
              </p:cNvPr>
              <p:cNvSpPr txBox="1"/>
              <p:nvPr/>
            </p:nvSpPr>
            <p:spPr>
              <a:xfrm>
                <a:off x="6576215" y="4725144"/>
                <a:ext cx="34701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741001-DC7C-FA46-ABBD-154042AD1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215" y="4725144"/>
                <a:ext cx="347018" cy="233910"/>
              </a:xfrm>
              <a:prstGeom prst="rect">
                <a:avLst/>
              </a:prstGeom>
              <a:blipFill>
                <a:blip r:embed="rId10"/>
                <a:stretch>
                  <a:fillRect l="-3448" r="-3448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856212-0A17-D040-AD05-5C166E224B3A}"/>
                  </a:ext>
                </a:extLst>
              </p:cNvPr>
              <p:cNvSpPr txBox="1"/>
              <p:nvPr/>
            </p:nvSpPr>
            <p:spPr>
              <a:xfrm>
                <a:off x="6967069" y="4491234"/>
                <a:ext cx="21877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856212-0A17-D040-AD05-5C166E224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069" y="4491234"/>
                <a:ext cx="218778" cy="233910"/>
              </a:xfrm>
              <a:prstGeom prst="rect">
                <a:avLst/>
              </a:prstGeom>
              <a:blipFill>
                <a:blip r:embed="rId11"/>
                <a:stretch>
                  <a:fillRect l="-16667" r="-11111" b="-2631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AB7B04-CCA5-A248-8556-FA52E65B028F}"/>
                  </a:ext>
                </a:extLst>
              </p:cNvPr>
              <p:cNvSpPr txBox="1"/>
              <p:nvPr/>
            </p:nvSpPr>
            <p:spPr>
              <a:xfrm>
                <a:off x="6968338" y="4217313"/>
                <a:ext cx="223523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AB7B04-CCA5-A248-8556-FA52E65B0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8338" y="4217313"/>
                <a:ext cx="223523" cy="233910"/>
              </a:xfrm>
              <a:prstGeom prst="rect">
                <a:avLst/>
              </a:prstGeom>
              <a:blipFill>
                <a:blip r:embed="rId12"/>
                <a:stretch>
                  <a:fillRect l="-15789" r="-5263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940F64-1345-2C43-82EF-5068EF56E30C}"/>
                  </a:ext>
                </a:extLst>
              </p:cNvPr>
              <p:cNvSpPr txBox="1"/>
              <p:nvPr/>
            </p:nvSpPr>
            <p:spPr>
              <a:xfrm>
                <a:off x="6542016" y="3814249"/>
                <a:ext cx="440890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940F64-1345-2C43-82EF-5068EF56E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016" y="3814249"/>
                <a:ext cx="440890" cy="233910"/>
              </a:xfrm>
              <a:prstGeom prst="rect">
                <a:avLst/>
              </a:prstGeom>
              <a:blipFill>
                <a:blip r:embed="rId13"/>
                <a:stretch>
                  <a:fillRect l="-5714" r="-2857" b="-2631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D21651-6B79-4D40-9275-03CFFA33C71E}"/>
                  </a:ext>
                </a:extLst>
              </p:cNvPr>
              <p:cNvSpPr txBox="1"/>
              <p:nvPr/>
            </p:nvSpPr>
            <p:spPr>
              <a:xfrm>
                <a:off x="6990525" y="3565813"/>
                <a:ext cx="239809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D21651-6B79-4D40-9275-03CFFA33C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25" y="3565813"/>
                <a:ext cx="239809" cy="233910"/>
              </a:xfrm>
              <a:prstGeom prst="rect">
                <a:avLst/>
              </a:prstGeom>
              <a:blipFill>
                <a:blip r:embed="rId14"/>
                <a:stretch>
                  <a:fillRect l="-20000" r="-5000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693426-7CE1-FF4E-8A03-20947FB5EF0F}"/>
                  </a:ext>
                </a:extLst>
              </p:cNvPr>
              <p:cNvSpPr txBox="1"/>
              <p:nvPr/>
            </p:nvSpPr>
            <p:spPr>
              <a:xfrm>
                <a:off x="6990525" y="3148223"/>
                <a:ext cx="244554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693426-7CE1-FF4E-8A03-20947FB5E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25" y="3148223"/>
                <a:ext cx="244554" cy="233910"/>
              </a:xfrm>
              <a:prstGeom prst="rect">
                <a:avLst/>
              </a:prstGeom>
              <a:blipFill>
                <a:blip r:embed="rId15"/>
                <a:stretch>
                  <a:fillRect l="-20000" r="-10000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F7CE68-1433-4347-9A87-CF0D7068C692}"/>
                  </a:ext>
                </a:extLst>
              </p:cNvPr>
              <p:cNvSpPr txBox="1"/>
              <p:nvPr/>
            </p:nvSpPr>
            <p:spPr>
              <a:xfrm>
                <a:off x="449957" y="2003766"/>
                <a:ext cx="5680529" cy="3406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000" dirty="0">
                    <a:latin typeface="+mn-lt"/>
                  </a:rPr>
                  <a:t>:</a:t>
                </a: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3 one-sequence CTMCs: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A and B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C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Two-sequence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No coalescence on L or R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sz="1600" dirty="0">
                    <a:latin typeface="+mn-lt"/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1</a:t>
                </a:r>
                <a:r>
                  <a:rPr lang="en-US" sz="1600" baseline="30000" dirty="0">
                    <a:latin typeface="+mn-lt"/>
                  </a:rPr>
                  <a:t>st</a:t>
                </a:r>
                <a:r>
                  <a:rPr lang="en-US" sz="1600" dirty="0">
                    <a:latin typeface="+mn-lt"/>
                  </a:rPr>
                  <a:t> coalescent on L and no coalescent on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or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𝐴𝐵𝐶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Three-sequence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and 1</a:t>
                </a:r>
                <a:r>
                  <a:rPr lang="en-US" sz="1600" baseline="30000" dirty="0"/>
                  <a:t>st</a:t>
                </a:r>
                <a:r>
                  <a:rPr lang="en-US" sz="1600" dirty="0"/>
                  <a:t> coalescent on R </a:t>
                </a:r>
                <a14:m>
                  <m:oMath xmlns:m="http://schemas.openxmlformats.org/officeDocument/2006/math">
                    <m:r>
                      <a:rPr lang="da-DK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K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DK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a-DK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2</a:t>
                </a:r>
                <a:r>
                  <a:rPr lang="en-US" sz="1600" baseline="30000" dirty="0"/>
                  <a:t>nd</a:t>
                </a:r>
                <a:r>
                  <a:rPr lang="en-US" sz="1600" dirty="0"/>
                  <a:t> coalescent on both L and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F7CE68-1433-4347-9A87-CF0D7068C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57" y="2003766"/>
                <a:ext cx="5680529" cy="3406061"/>
              </a:xfrm>
              <a:prstGeom prst="rect">
                <a:avLst/>
              </a:prstGeom>
              <a:blipFill>
                <a:blip r:embed="rId16"/>
                <a:stretch>
                  <a:fillRect l="-2009" t="-2602" r="-893" b="-2974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62834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82D69B02-8592-4B44-A8DA-7DE77EB41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04" y="1268760"/>
            <a:ext cx="5256584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EB905B-4F7D-B544-AFF9-B301DCF4023F}"/>
              </a:ext>
            </a:extLst>
          </p:cNvPr>
          <p:cNvSpPr txBox="1"/>
          <p:nvPr/>
        </p:nvSpPr>
        <p:spPr>
          <a:xfrm>
            <a:off x="1845940" y="1488009"/>
            <a:ext cx="2060564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Joint probability matrix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0409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82D69B02-8592-4B44-A8DA-7DE77EB41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04" y="1268760"/>
            <a:ext cx="5256584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D3C9FC8D-3BB5-504C-B1B6-681EDFEA4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475" y="1268760"/>
            <a:ext cx="5256584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EB905B-4F7D-B544-AFF9-B301DCF4023F}"/>
              </a:ext>
            </a:extLst>
          </p:cNvPr>
          <p:cNvSpPr txBox="1"/>
          <p:nvPr/>
        </p:nvSpPr>
        <p:spPr>
          <a:xfrm>
            <a:off x="1845940" y="1488009"/>
            <a:ext cx="2060564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Joint probability matrix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381BB3-9606-1C45-8EF3-D11D42A24D20}"/>
              </a:ext>
            </a:extLst>
          </p:cNvPr>
          <p:cNvSpPr txBox="1"/>
          <p:nvPr/>
        </p:nvSpPr>
        <p:spPr>
          <a:xfrm>
            <a:off x="7246540" y="1484784"/>
            <a:ext cx="2491836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Transition probability matrix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4159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D3C9FC8D-3BB5-504C-B1B6-681EDFEA4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475" y="1268760"/>
            <a:ext cx="5256584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E381BB3-9606-1C45-8EF3-D11D42A24D20}"/>
              </a:ext>
            </a:extLst>
          </p:cNvPr>
          <p:cNvSpPr txBox="1"/>
          <p:nvPr/>
        </p:nvSpPr>
        <p:spPr>
          <a:xfrm>
            <a:off x="7246540" y="1484784"/>
            <a:ext cx="2491836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Transition probability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540BD4-C66D-8343-9E65-BB211F28F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66" y="1600360"/>
            <a:ext cx="5400600" cy="428718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E7B0F1C-8410-164F-AF08-CAE941F78E18}"/>
              </a:ext>
            </a:extLst>
          </p:cNvPr>
          <p:cNvGrpSpPr/>
          <p:nvPr/>
        </p:nvGrpSpPr>
        <p:grpSpPr>
          <a:xfrm>
            <a:off x="2621990" y="1255117"/>
            <a:ext cx="3760454" cy="3760454"/>
            <a:chOff x="2693998" y="1601739"/>
            <a:chExt cx="3168352" cy="3168352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B72E3F7A-D9DD-DC4D-A973-460DD9C5B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93998" y="1601739"/>
              <a:ext cx="3168352" cy="31683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5E7039D-7A31-0948-A1D1-D38B8D529354}"/>
                    </a:ext>
                  </a:extLst>
                </p:cNvPr>
                <p:cNvSpPr txBox="1"/>
                <p:nvPr/>
              </p:nvSpPr>
              <p:spPr>
                <a:xfrm>
                  <a:off x="3150113" y="3233017"/>
                  <a:ext cx="259815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5E7039D-7A31-0948-A1D1-D38B8D5293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0113" y="3233017"/>
                  <a:ext cx="259815" cy="17543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306528B-BC93-2245-8507-497D331FD307}"/>
                    </a:ext>
                  </a:extLst>
                </p:cNvPr>
                <p:cNvSpPr txBox="1"/>
                <p:nvPr/>
              </p:nvSpPr>
              <p:spPr>
                <a:xfrm>
                  <a:off x="3249169" y="3840498"/>
                  <a:ext cx="180947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306528B-BC93-2245-8507-497D331FD3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9169" y="3840498"/>
                  <a:ext cx="180947" cy="175433"/>
                </a:xfrm>
                <a:prstGeom prst="rect">
                  <a:avLst/>
                </a:prstGeom>
                <a:blipFill>
                  <a:blip r:embed="rId9"/>
                  <a:stretch>
                    <a:fillRect l="-5556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E391A8AE-CACF-FC4F-8844-0ED2D3F976F5}"/>
                </a:ext>
              </a:extLst>
            </p:cNvPr>
            <p:cNvSpPr/>
            <p:nvPr/>
          </p:nvSpPr>
          <p:spPr bwMode="auto">
            <a:xfrm>
              <a:off x="3430116" y="3663950"/>
              <a:ext cx="116359" cy="629147"/>
            </a:xfrm>
            <a:prstGeom prst="leftBrace">
              <a:avLst>
                <a:gd name="adj1" fmla="val 160324"/>
                <a:gd name="adj2" fmla="val 50000"/>
              </a:avLst>
            </a:prstGeom>
            <a:noFill/>
            <a:ln w="190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5011AB41-7D05-9247-8879-FCC71CDF6962}"/>
                </a:ext>
              </a:extLst>
            </p:cNvPr>
            <p:cNvSpPr/>
            <p:nvPr/>
          </p:nvSpPr>
          <p:spPr bwMode="auto">
            <a:xfrm flipH="1">
              <a:off x="4487425" y="3663949"/>
              <a:ext cx="94819" cy="629147"/>
            </a:xfrm>
            <a:prstGeom prst="leftBrace">
              <a:avLst>
                <a:gd name="adj1" fmla="val 160324"/>
                <a:gd name="adj2" fmla="val 50000"/>
              </a:avLst>
            </a:prstGeom>
            <a:noFill/>
            <a:ln w="190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8A9FD47-6C1E-8648-9BFD-77FC3FCFCDA6}"/>
                    </a:ext>
                  </a:extLst>
                </p:cNvPr>
                <p:cNvSpPr txBox="1"/>
                <p:nvPr/>
              </p:nvSpPr>
              <p:spPr>
                <a:xfrm>
                  <a:off x="4612067" y="3861048"/>
                  <a:ext cx="193771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8A9FD47-6C1E-8648-9BFD-77FC3FCFCD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2067" y="3861048"/>
                  <a:ext cx="193771" cy="17543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9C751B0C-9B32-DB43-BF65-67BFC4C67572}"/>
                </a:ext>
              </a:extLst>
            </p:cNvPr>
            <p:cNvSpPr/>
            <p:nvPr/>
          </p:nvSpPr>
          <p:spPr bwMode="auto">
            <a:xfrm flipH="1">
              <a:off x="4998959" y="3034802"/>
              <a:ext cx="94818" cy="1258294"/>
            </a:xfrm>
            <a:prstGeom prst="leftBrace">
              <a:avLst>
                <a:gd name="adj1" fmla="val 160324"/>
                <a:gd name="adj2" fmla="val 50000"/>
              </a:avLst>
            </a:prstGeom>
            <a:noFill/>
            <a:ln w="190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299F385-E81F-0A47-8BE2-8B9A4259141D}"/>
                    </a:ext>
                  </a:extLst>
                </p:cNvPr>
                <p:cNvSpPr txBox="1"/>
                <p:nvPr/>
              </p:nvSpPr>
              <p:spPr>
                <a:xfrm>
                  <a:off x="5110778" y="3553555"/>
                  <a:ext cx="193769" cy="1754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299F385-E81F-0A47-8BE2-8B9A425914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0778" y="3553555"/>
                  <a:ext cx="193769" cy="17543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9D9014C7-C0DF-6240-913A-0CC0CBA53CB0}"/>
                </a:ext>
              </a:extLst>
            </p:cNvPr>
            <p:cNvSpPr/>
            <p:nvPr/>
          </p:nvSpPr>
          <p:spPr bwMode="auto">
            <a:xfrm>
              <a:off x="3426929" y="3034802"/>
              <a:ext cx="116359" cy="629147"/>
            </a:xfrm>
            <a:prstGeom prst="leftBrace">
              <a:avLst>
                <a:gd name="adj1" fmla="val 160324"/>
                <a:gd name="adj2" fmla="val 50000"/>
              </a:avLst>
            </a:prstGeom>
            <a:noFill/>
            <a:ln w="190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E628783-C824-E04E-8464-86FF0D810A32}"/>
                    </a:ext>
                  </a:extLst>
                </p:cNvPr>
                <p:cNvSpPr txBox="1"/>
                <p:nvPr/>
              </p:nvSpPr>
              <p:spPr>
                <a:xfrm>
                  <a:off x="3871807" y="3081141"/>
                  <a:ext cx="348300" cy="5262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</m:oMath>
                    </m:oMathPara>
                  </a14:m>
                  <a:endParaRPr lang="da-DK" sz="1200" b="0" i="1" dirty="0"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</m:oMath>
                    </m:oMathPara>
                  </a14:m>
                  <a:endParaRPr lang="da-DK" sz="1200" b="0" dirty="0">
                    <a:latin typeface="+mn-lt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da-DK" sz="1200" i="1">
                                <a:latin typeface="Cambria Math" panose="02040503050406030204" pitchFamily="18" charset="0"/>
                              </a:rPr>
                              <m:t>𝐴𝐵𝐶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E628783-C824-E04E-8464-86FF0D810A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1807" y="3081141"/>
                  <a:ext cx="348300" cy="52629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C22E051-F0A4-8E41-A004-6E1D2D93A1A7}"/>
                    </a:ext>
                  </a:extLst>
                </p:cNvPr>
                <p:cNvSpPr txBox="1"/>
                <p:nvPr/>
              </p:nvSpPr>
              <p:spPr>
                <a:xfrm>
                  <a:off x="3715204" y="3826068"/>
                  <a:ext cx="198644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C22E051-F0A4-8E41-A004-6E1D2D93A1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5204" y="3826068"/>
                  <a:ext cx="198644" cy="175433"/>
                </a:xfrm>
                <a:prstGeom prst="rect">
                  <a:avLst/>
                </a:prstGeom>
                <a:blipFill>
                  <a:blip r:embed="rId13"/>
                  <a:stretch>
                    <a:fillRect l="-5000" b="-11111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8E75396F-7692-FF49-B0F2-5860855ED4EE}"/>
                    </a:ext>
                  </a:extLst>
                </p:cNvPr>
                <p:cNvSpPr/>
                <p:nvPr/>
              </p:nvSpPr>
              <p:spPr>
                <a:xfrm>
                  <a:off x="3594139" y="3978522"/>
                  <a:ext cx="346582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DK" sz="1200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8E75396F-7692-FF49-B0F2-5860855ED4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4139" y="3978522"/>
                  <a:ext cx="346582" cy="27699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1546060-2DF3-1A43-8ADE-C51310733C82}"/>
                    </a:ext>
                  </a:extLst>
                </p:cNvPr>
                <p:cNvSpPr txBox="1"/>
                <p:nvPr/>
              </p:nvSpPr>
              <p:spPr>
                <a:xfrm>
                  <a:off x="4176604" y="3826068"/>
                  <a:ext cx="204928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1546060-2DF3-1A43-8ADE-C51310733C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6604" y="3826068"/>
                  <a:ext cx="204928" cy="175433"/>
                </a:xfrm>
                <a:prstGeom prst="rect">
                  <a:avLst/>
                </a:prstGeom>
                <a:blipFill>
                  <a:blip r:embed="rId15"/>
                  <a:stretch>
                    <a:fillRect l="-10000" b="-11111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4B83FFB6-2ADB-1D41-BA71-F5F42BBC6DF7}"/>
                    </a:ext>
                  </a:extLst>
                </p:cNvPr>
                <p:cNvSpPr/>
                <p:nvPr/>
              </p:nvSpPr>
              <p:spPr>
                <a:xfrm>
                  <a:off x="4140843" y="3978522"/>
                  <a:ext cx="346582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DK" sz="1200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4B83FFB6-2ADB-1D41-BA71-F5F42BBC6D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0843" y="3978522"/>
                  <a:ext cx="346582" cy="27699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657F71A-85F2-BD44-9764-61BCAAD6180A}"/>
                    </a:ext>
                  </a:extLst>
                </p:cNvPr>
                <p:cNvSpPr txBox="1"/>
                <p:nvPr/>
              </p:nvSpPr>
              <p:spPr>
                <a:xfrm>
                  <a:off x="4506781" y="3253567"/>
                  <a:ext cx="197233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657F71A-85F2-BD44-9764-61BCAAD618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6781" y="3253567"/>
                  <a:ext cx="197233" cy="175433"/>
                </a:xfrm>
                <a:prstGeom prst="rect">
                  <a:avLst/>
                </a:prstGeom>
                <a:blipFill>
                  <a:blip r:embed="rId17"/>
                  <a:stretch>
                    <a:fillRect l="-10000" b="-16667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A40CDAD-2BB8-3641-B115-2A274948D935}"/>
                    </a:ext>
                  </a:extLst>
                </p:cNvPr>
                <p:cNvSpPr/>
                <p:nvPr/>
              </p:nvSpPr>
              <p:spPr>
                <a:xfrm>
                  <a:off x="4490612" y="3412043"/>
                  <a:ext cx="346582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DK" sz="1200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A40CDAD-2BB8-3641-B115-2A274948D9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0612" y="3412043"/>
                  <a:ext cx="346582" cy="276999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0FA753B-68F2-9241-A360-D57F0FE6B4DA}"/>
                    </a:ext>
                  </a:extLst>
                </p:cNvPr>
                <p:cNvSpPr txBox="1"/>
                <p:nvPr/>
              </p:nvSpPr>
              <p:spPr>
                <a:xfrm>
                  <a:off x="4032454" y="2303422"/>
                  <a:ext cx="348300" cy="5262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𝐴𝐵𝐶</m:t>
                            </m:r>
                          </m:sub>
                        </m:sSub>
                      </m:oMath>
                    </m:oMathPara>
                  </a14:m>
                  <a:endParaRPr lang="da-DK" sz="1200" b="0" i="1" dirty="0"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𝐴𝐵𝐶</m:t>
                            </m:r>
                          </m:sub>
                        </m:sSub>
                      </m:oMath>
                    </m:oMathPara>
                  </a14:m>
                  <a:endParaRPr lang="da-DK" sz="1200" b="0" dirty="0">
                    <a:latin typeface="+mn-lt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𝐴𝐵𝐶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0FA753B-68F2-9241-A360-D57F0FE6B4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2454" y="2303422"/>
                  <a:ext cx="348300" cy="526298"/>
                </a:xfrm>
                <a:prstGeom prst="rect">
                  <a:avLst/>
                </a:prstGeom>
                <a:blipFill>
                  <a:blip r:embed="rId19"/>
                  <a:stretch>
                    <a:fillRect l="-2941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2967274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Simulating from the model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A87489A-8A26-754D-A1BE-295C03DF3B28}"/>
              </a:ext>
            </a:extLst>
          </p:cNvPr>
          <p:cNvGrpSpPr/>
          <p:nvPr/>
        </p:nvGrpSpPr>
        <p:grpSpPr>
          <a:xfrm>
            <a:off x="693812" y="1540933"/>
            <a:ext cx="1872208" cy="4296493"/>
            <a:chOff x="693812" y="1540933"/>
            <a:chExt cx="1541417" cy="4296493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A607F88-EB72-5147-87AF-55C8C84627C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93812" y="5614227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4E83338-328C-AE4B-8214-44E52A20C9B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4395027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9234289-92A3-4643-A3DD-7D78EE7D0C9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32473" y="5614226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65FEBC0-0E88-D942-B998-AD66EE94EF0E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104393" y="5614226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28D96DE-B5C1-2D40-AB48-81D58635575B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5613155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5B4D3F6-37C7-2942-9BE8-0BBA794B129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3054" y="4393955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465E0A-FC87-4541-A425-09FA05012203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54BB535-DF75-C24F-BC45-CDF5F46E0CE1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78171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4BE8C48-85D3-E345-AC6B-D327EF35113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1540933"/>
              <a:ext cx="0" cy="285302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9C3AC2A-063F-5948-AE5C-94D16E5DF25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81714" y="1546578"/>
              <a:ext cx="0" cy="2847376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36707EA-6E11-F048-BB17-447232DDEFA1}"/>
                </a:ext>
              </a:extLst>
            </p:cNvPr>
            <p:cNvCxnSpPr/>
            <p:nvPr/>
          </p:nvCxnSpPr>
          <p:spPr bwMode="auto">
            <a:xfrm>
              <a:off x="765732" y="3417711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801E465-7A98-404B-BE02-0E51EFDCA158}"/>
                </a:ext>
              </a:extLst>
            </p:cNvPr>
            <p:cNvCxnSpPr/>
            <p:nvPr/>
          </p:nvCxnSpPr>
          <p:spPr bwMode="auto">
            <a:xfrm>
              <a:off x="765732" y="1735667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F4BED55-EEBE-C746-881E-E7726D49ABE6}"/>
                </a:ext>
              </a:extLst>
            </p:cNvPr>
            <p:cNvCxnSpPr/>
            <p:nvPr/>
          </p:nvCxnSpPr>
          <p:spPr bwMode="auto">
            <a:xfrm>
              <a:off x="765732" y="4393954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2C8F74D-03E1-5E43-8613-1A3AE7878D8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4885021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119F7BA-8DAA-2A45-951A-6A23BDAB3E4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5280132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2FDAA7D-8D07-D646-B781-5E07D312C84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376" y="5624443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59" name="Picture 6">
            <a:extLst>
              <a:ext uri="{FF2B5EF4-FFF2-40B4-BE49-F238E27FC236}">
                <a16:creationId xmlns:a16="http://schemas.microsoft.com/office/drawing/2014/main" id="{1F0EB026-BBF6-B846-8534-8AFC9B30C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035" y="1484784"/>
            <a:ext cx="9334771" cy="466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104382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Simulating from the model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A87489A-8A26-754D-A1BE-295C03DF3B28}"/>
              </a:ext>
            </a:extLst>
          </p:cNvPr>
          <p:cNvGrpSpPr/>
          <p:nvPr/>
        </p:nvGrpSpPr>
        <p:grpSpPr>
          <a:xfrm>
            <a:off x="693812" y="1540933"/>
            <a:ext cx="1872208" cy="4296493"/>
            <a:chOff x="693812" y="1540933"/>
            <a:chExt cx="1541417" cy="4296493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A607F88-EB72-5147-87AF-55C8C84627C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93812" y="5614227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4E83338-328C-AE4B-8214-44E52A20C9B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4395027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9234289-92A3-4643-A3DD-7D78EE7D0C9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32473" y="5614226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65FEBC0-0E88-D942-B998-AD66EE94EF0E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104393" y="5614226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28D96DE-B5C1-2D40-AB48-81D58635575B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5613155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5B4D3F6-37C7-2942-9BE8-0BBA794B129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3054" y="4393955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465E0A-FC87-4541-A425-09FA05012203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54BB535-DF75-C24F-BC45-CDF5F46E0CE1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78171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4BE8C48-85D3-E345-AC6B-D327EF35113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1540933"/>
              <a:ext cx="0" cy="285302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9C3AC2A-063F-5948-AE5C-94D16E5DF25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81714" y="1546578"/>
              <a:ext cx="0" cy="2847376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36707EA-6E11-F048-BB17-447232DDEFA1}"/>
                </a:ext>
              </a:extLst>
            </p:cNvPr>
            <p:cNvCxnSpPr/>
            <p:nvPr/>
          </p:nvCxnSpPr>
          <p:spPr bwMode="auto">
            <a:xfrm>
              <a:off x="765732" y="3417711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801E465-7A98-404B-BE02-0E51EFDCA158}"/>
                </a:ext>
              </a:extLst>
            </p:cNvPr>
            <p:cNvCxnSpPr/>
            <p:nvPr/>
          </p:nvCxnSpPr>
          <p:spPr bwMode="auto">
            <a:xfrm>
              <a:off x="765732" y="1735667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F4BED55-EEBE-C746-881E-E7726D49ABE6}"/>
                </a:ext>
              </a:extLst>
            </p:cNvPr>
            <p:cNvCxnSpPr/>
            <p:nvPr/>
          </p:nvCxnSpPr>
          <p:spPr bwMode="auto">
            <a:xfrm>
              <a:off x="765732" y="4393954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2C8F74D-03E1-5E43-8613-1A3AE7878D8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4885021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119F7BA-8DAA-2A45-951A-6A23BDAB3E4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5280132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2FDAA7D-8D07-D646-B781-5E07D312C84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376" y="5624443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DAEB314-B105-8249-B550-E5A3FC257409}"/>
              </a:ext>
            </a:extLst>
          </p:cNvPr>
          <p:cNvSpPr txBox="1"/>
          <p:nvPr/>
        </p:nvSpPr>
        <p:spPr>
          <a:xfrm rot="16200000">
            <a:off x="203179" y="4933055"/>
            <a:ext cx="720903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Shallow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BDF7F58-E9FE-7B4B-9346-5DB9B70FF6F8}"/>
              </a:ext>
            </a:extLst>
          </p:cNvPr>
          <p:cNvSpPr txBox="1"/>
          <p:nvPr/>
        </p:nvSpPr>
        <p:spPr>
          <a:xfrm rot="16200000">
            <a:off x="329194" y="2830714"/>
            <a:ext cx="495328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Deep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536A8A-7CCB-244C-840C-19791381A8D8}"/>
              </a:ext>
            </a:extLst>
          </p:cNvPr>
          <p:cNvSpPr txBox="1"/>
          <p:nvPr/>
        </p:nvSpPr>
        <p:spPr>
          <a:xfrm>
            <a:off x="1125860" y="5335333"/>
            <a:ext cx="117020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0086FAD-FA89-0F45-BB0D-7AE55DEE16F5}"/>
              </a:ext>
            </a:extLst>
          </p:cNvPr>
          <p:cNvSpPr txBox="1"/>
          <p:nvPr/>
        </p:nvSpPr>
        <p:spPr>
          <a:xfrm>
            <a:off x="1130479" y="4965622"/>
            <a:ext cx="117020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36F1AF7-8D0E-4B4C-BE89-D312173E7691}"/>
              </a:ext>
            </a:extLst>
          </p:cNvPr>
          <p:cNvSpPr txBox="1"/>
          <p:nvPr/>
        </p:nvSpPr>
        <p:spPr>
          <a:xfrm>
            <a:off x="1125860" y="4561757"/>
            <a:ext cx="117020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369595-B848-2E40-863D-B88897D1FD14}"/>
              </a:ext>
            </a:extLst>
          </p:cNvPr>
          <p:cNvSpPr txBox="1"/>
          <p:nvPr/>
        </p:nvSpPr>
        <p:spPr>
          <a:xfrm>
            <a:off x="1333684" y="3830268"/>
            <a:ext cx="117020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7312EA2-9520-BA4D-BE3D-D028B3581B84}"/>
              </a:ext>
            </a:extLst>
          </p:cNvPr>
          <p:cNvSpPr txBox="1"/>
          <p:nvPr/>
        </p:nvSpPr>
        <p:spPr>
          <a:xfrm>
            <a:off x="1338303" y="2488474"/>
            <a:ext cx="117020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BCBD3D2-34CD-A94B-B5E6-EE4B5681C372}"/>
              </a:ext>
            </a:extLst>
          </p:cNvPr>
          <p:cNvSpPr txBox="1"/>
          <p:nvPr/>
        </p:nvSpPr>
        <p:spPr>
          <a:xfrm>
            <a:off x="1333684" y="1460912"/>
            <a:ext cx="117020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2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80E35164-63F2-1641-ACB6-91C9B14C8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041" y="1971725"/>
            <a:ext cx="8614978" cy="344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6826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Discussion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F15903B-E93A-4E4C-900B-0D608406787F}"/>
              </a:ext>
            </a:extLst>
          </p:cNvPr>
          <p:cNvGrpSpPr/>
          <p:nvPr/>
        </p:nvGrpSpPr>
        <p:grpSpPr>
          <a:xfrm>
            <a:off x="6858117" y="610482"/>
            <a:ext cx="5013796" cy="5688632"/>
            <a:chOff x="6126680" y="332656"/>
            <a:chExt cx="5440340" cy="6172587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D12ACB3C-03BF-EA40-91DF-8695B7571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39227" y="332656"/>
              <a:ext cx="3544017" cy="3544017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E93D53DB-A1B0-1948-9E27-A603F858A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23003" y="332656"/>
              <a:ext cx="3544017" cy="3544017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86A685CB-7CA2-1449-A2FE-853F9E523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26680" y="2961226"/>
              <a:ext cx="3544017" cy="3544017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97FE8D5D-CAA7-9942-AD32-A3AB2EA68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23003" y="2961226"/>
              <a:ext cx="3544017" cy="354401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78F778C-EC17-E84B-8287-346F68A07431}"/>
              </a:ext>
            </a:extLst>
          </p:cNvPr>
          <p:cNvSpPr txBox="1"/>
          <p:nvPr/>
        </p:nvSpPr>
        <p:spPr>
          <a:xfrm>
            <a:off x="785916" y="1700808"/>
            <a:ext cx="3801490" cy="5693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600" dirty="0">
                <a:latin typeface="+mn-lt"/>
              </a:rPr>
              <a:t>Current state: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Transition probability matrix calculated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828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 err="1"/>
              <a:t>CoalHMM</a:t>
            </a:r>
            <a:endParaRPr lang="en-GB" cap="none" dirty="0"/>
          </a:p>
        </p:txBody>
      </p:sp>
      <p:pic>
        <p:nvPicPr>
          <p:cNvPr id="10244" name="Picture 4" descr="Figure">
            <a:extLst>
              <a:ext uri="{FF2B5EF4-FFF2-40B4-BE49-F238E27FC236}">
                <a16:creationId xmlns:a16="http://schemas.microsoft.com/office/drawing/2014/main" id="{558FB7DA-120E-2242-9DD3-670361A98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567" y="1916832"/>
            <a:ext cx="8614692" cy="335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4B4675-F9A9-6C4F-9820-19818075B2C2}"/>
              </a:ext>
            </a:extLst>
          </p:cNvPr>
          <p:cNvSpPr txBox="1"/>
          <p:nvPr/>
        </p:nvSpPr>
        <p:spPr>
          <a:xfrm>
            <a:off x="8542684" y="1471686"/>
            <a:ext cx="1789914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Leliaert et al. (2013)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2534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Discussion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F15903B-E93A-4E4C-900B-0D608406787F}"/>
              </a:ext>
            </a:extLst>
          </p:cNvPr>
          <p:cNvGrpSpPr/>
          <p:nvPr/>
        </p:nvGrpSpPr>
        <p:grpSpPr>
          <a:xfrm>
            <a:off x="6858117" y="610482"/>
            <a:ext cx="5013796" cy="5688632"/>
            <a:chOff x="6126680" y="332656"/>
            <a:chExt cx="5440340" cy="6172587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D12ACB3C-03BF-EA40-91DF-8695B7571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39227" y="332656"/>
              <a:ext cx="3544017" cy="3544017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E93D53DB-A1B0-1948-9E27-A603F858A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23003" y="332656"/>
              <a:ext cx="3544017" cy="3544017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86A685CB-7CA2-1449-A2FE-853F9E523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26680" y="2961226"/>
              <a:ext cx="3544017" cy="3544017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97FE8D5D-CAA7-9942-AD32-A3AB2EA68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23003" y="2961226"/>
              <a:ext cx="3544017" cy="354401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AAE888F-9FB1-5D49-887B-AEDD997E283D}"/>
              </a:ext>
            </a:extLst>
          </p:cNvPr>
          <p:cNvSpPr txBox="1"/>
          <p:nvPr/>
        </p:nvSpPr>
        <p:spPr>
          <a:xfrm>
            <a:off x="785916" y="1700808"/>
            <a:ext cx="4008918" cy="25083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600" dirty="0">
                <a:latin typeface="+mn-lt"/>
              </a:rPr>
              <a:t>Current state: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Transition probability matrix calculated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600" dirty="0"/>
              <a:t>Future work: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Optimize transition probability matrix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Emission probabilities.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Chose and code optimization procedure.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Analyze simulated data.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DK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26242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Discussion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784C8-A041-A548-84CA-A678F847136D}"/>
              </a:ext>
            </a:extLst>
          </p:cNvPr>
          <p:cNvSpPr txBox="1"/>
          <p:nvPr/>
        </p:nvSpPr>
        <p:spPr>
          <a:xfrm>
            <a:off x="785916" y="1700808"/>
            <a:ext cx="4352217" cy="38010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600" dirty="0">
                <a:latin typeface="+mn-lt"/>
              </a:rPr>
              <a:t>Current state: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Transition probability matrix calculated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600" dirty="0"/>
              <a:t>Future work: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Optimize transition probability matrix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Emission probabilities.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Chose and code optimization procedure.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Analyze simulated data.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600" dirty="0"/>
              <a:t>Future perspective: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ILSMC is flexible:</a:t>
            </a:r>
          </a:p>
          <a:p>
            <a:pPr marL="895243" lvl="1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Different parameterization per interval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ILSMC is extensible:</a:t>
            </a:r>
          </a:p>
          <a:p>
            <a:pPr marL="895243" lvl="1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ILS and introgression.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F15903B-E93A-4E4C-900B-0D608406787F}"/>
              </a:ext>
            </a:extLst>
          </p:cNvPr>
          <p:cNvGrpSpPr/>
          <p:nvPr/>
        </p:nvGrpSpPr>
        <p:grpSpPr>
          <a:xfrm>
            <a:off x="6858117" y="610482"/>
            <a:ext cx="5013796" cy="5688632"/>
            <a:chOff x="6126680" y="332656"/>
            <a:chExt cx="5440340" cy="6172587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D12ACB3C-03BF-EA40-91DF-8695B7571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39227" y="332656"/>
              <a:ext cx="3544017" cy="3544017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E93D53DB-A1B0-1948-9E27-A603F858A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23003" y="332656"/>
              <a:ext cx="3544017" cy="3544017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86A685CB-7CA2-1449-A2FE-853F9E523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26680" y="2961226"/>
              <a:ext cx="3544017" cy="3544017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97FE8D5D-CAA7-9942-AD32-A3AB2EA68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23003" y="2961226"/>
              <a:ext cx="3544017" cy="3544017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8631519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 err="1"/>
              <a:t>CoalHMM</a:t>
            </a:r>
            <a:endParaRPr lang="en-GB" cap="none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1C5CBC4-3E9A-0F4E-BBA7-965EC2648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1652" y="1368075"/>
            <a:ext cx="3861125" cy="386112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C69BFCD-4A59-F940-93D4-58566F015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2652" y="1362533"/>
            <a:ext cx="3861125" cy="386112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9F54596-19DC-A348-B1FE-BB31CA0597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63652" y="1362533"/>
            <a:ext cx="3861125" cy="386112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51504E0-D50B-5E4B-8405-6BBE535114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54652" y="1362532"/>
            <a:ext cx="3861125" cy="38611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68C60B0-0421-3346-B09A-04633025CC7E}"/>
              </a:ext>
            </a:extLst>
          </p:cNvPr>
          <p:cNvSpPr txBox="1"/>
          <p:nvPr/>
        </p:nvSpPr>
        <p:spPr>
          <a:xfrm>
            <a:off x="1799728" y="1348649"/>
            <a:ext cx="368691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400" dirty="0">
                <a:latin typeface="+mn-lt"/>
              </a:rPr>
              <a:t>V0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B4B4C5-0FBF-C04E-BFE0-67043BA91C30}"/>
              </a:ext>
            </a:extLst>
          </p:cNvPr>
          <p:cNvSpPr txBox="1"/>
          <p:nvPr/>
        </p:nvSpPr>
        <p:spPr>
          <a:xfrm>
            <a:off x="4531085" y="1364513"/>
            <a:ext cx="368691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400" dirty="0">
                <a:latin typeface="+mn-lt"/>
              </a:rPr>
              <a:t>V1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363D57-DA92-0441-AB27-56AA139EACAC}"/>
              </a:ext>
            </a:extLst>
          </p:cNvPr>
          <p:cNvSpPr txBox="1"/>
          <p:nvPr/>
        </p:nvSpPr>
        <p:spPr>
          <a:xfrm>
            <a:off x="7222085" y="1371707"/>
            <a:ext cx="368691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400" dirty="0">
                <a:latin typeface="+mn-lt"/>
              </a:rPr>
              <a:t>V2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CE8724-9265-ED4D-9480-BB2202A3F5B4}"/>
              </a:ext>
            </a:extLst>
          </p:cNvPr>
          <p:cNvSpPr txBox="1"/>
          <p:nvPr/>
        </p:nvSpPr>
        <p:spPr>
          <a:xfrm>
            <a:off x="9902185" y="1371707"/>
            <a:ext cx="368691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400" dirty="0">
                <a:latin typeface="+mn-lt"/>
              </a:rPr>
              <a:t>V3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6031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 err="1"/>
              <a:t>CoalHMM</a:t>
            </a:r>
            <a:endParaRPr lang="en-GB" cap="none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1C5CBC4-3E9A-0F4E-BBA7-965EC2648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1652" y="1368075"/>
            <a:ext cx="3861125" cy="386112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C69BFCD-4A59-F940-93D4-58566F015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2652" y="1362533"/>
            <a:ext cx="3861125" cy="386112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9F54596-19DC-A348-B1FE-BB31CA0597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63652" y="1362533"/>
            <a:ext cx="3861125" cy="386112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51504E0-D50B-5E4B-8405-6BBE535114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54652" y="1362532"/>
            <a:ext cx="3861125" cy="38611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68C60B0-0421-3346-B09A-04633025CC7E}"/>
              </a:ext>
            </a:extLst>
          </p:cNvPr>
          <p:cNvSpPr txBox="1"/>
          <p:nvPr/>
        </p:nvSpPr>
        <p:spPr>
          <a:xfrm>
            <a:off x="1799728" y="1348649"/>
            <a:ext cx="368691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400" dirty="0">
                <a:latin typeface="+mn-lt"/>
              </a:rPr>
              <a:t>V0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B4B4C5-0FBF-C04E-BFE0-67043BA91C30}"/>
              </a:ext>
            </a:extLst>
          </p:cNvPr>
          <p:cNvSpPr txBox="1"/>
          <p:nvPr/>
        </p:nvSpPr>
        <p:spPr>
          <a:xfrm>
            <a:off x="4531085" y="1364513"/>
            <a:ext cx="368691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400" dirty="0">
                <a:latin typeface="+mn-lt"/>
              </a:rPr>
              <a:t>V1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363D57-DA92-0441-AB27-56AA139EACAC}"/>
              </a:ext>
            </a:extLst>
          </p:cNvPr>
          <p:cNvSpPr txBox="1"/>
          <p:nvPr/>
        </p:nvSpPr>
        <p:spPr>
          <a:xfrm>
            <a:off x="7222085" y="1371707"/>
            <a:ext cx="368691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400" dirty="0">
                <a:latin typeface="+mn-lt"/>
              </a:rPr>
              <a:t>V2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CE8724-9265-ED4D-9480-BB2202A3F5B4}"/>
              </a:ext>
            </a:extLst>
          </p:cNvPr>
          <p:cNvSpPr txBox="1"/>
          <p:nvPr/>
        </p:nvSpPr>
        <p:spPr>
          <a:xfrm>
            <a:off x="9902185" y="1371707"/>
            <a:ext cx="368691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400" dirty="0">
                <a:latin typeface="+mn-lt"/>
              </a:rPr>
              <a:t>V3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2BDAE0-0DD5-3E4A-B933-F0210CEBAAC1}"/>
              </a:ext>
            </a:extLst>
          </p:cNvPr>
          <p:cNvSpPr txBox="1"/>
          <p:nvPr/>
        </p:nvSpPr>
        <p:spPr>
          <a:xfrm>
            <a:off x="4237617" y="5369337"/>
            <a:ext cx="1655261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Parameterized by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322CAB-8AE2-2849-93E7-9EF8771C2599}"/>
              </a:ext>
            </a:extLst>
          </p:cNvPr>
          <p:cNvSpPr txBox="1"/>
          <p:nvPr/>
        </p:nvSpPr>
        <p:spPr>
          <a:xfrm>
            <a:off x="6139246" y="4993850"/>
            <a:ext cx="2682529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Split times.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Ancestral population sizes.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Mutation rate.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Recombination rate.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3449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 err="1"/>
              <a:t>CoalHMM</a:t>
            </a:r>
            <a:endParaRPr lang="en-GB" cap="non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AC0488-719A-7642-B73A-9D1D854BE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413" y="2082800"/>
            <a:ext cx="11049000" cy="269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68F169-F59F-C94B-BC16-E48446137723}"/>
              </a:ext>
            </a:extLst>
          </p:cNvPr>
          <p:cNvSpPr txBox="1"/>
          <p:nvPr/>
        </p:nvSpPr>
        <p:spPr>
          <a:xfrm>
            <a:off x="9406780" y="1700808"/>
            <a:ext cx="1768113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Dutheil et al. (2009)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5080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 err="1"/>
              <a:t>CoalHMM</a:t>
            </a:r>
            <a:endParaRPr lang="en-GB" cap="none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1C5CBC4-3E9A-0F4E-BBA7-965EC2648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1652" y="1584099"/>
            <a:ext cx="3861125" cy="386112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C69BFCD-4A59-F940-93D4-58566F015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2652" y="1578557"/>
            <a:ext cx="3861125" cy="386112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9F54596-19DC-A348-B1FE-BB31CA0597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63652" y="1578557"/>
            <a:ext cx="3861125" cy="386112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51504E0-D50B-5E4B-8405-6BBE535114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54652" y="1578556"/>
            <a:ext cx="3861125" cy="38611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68C60B0-0421-3346-B09A-04633025CC7E}"/>
              </a:ext>
            </a:extLst>
          </p:cNvPr>
          <p:cNvSpPr txBox="1"/>
          <p:nvPr/>
        </p:nvSpPr>
        <p:spPr>
          <a:xfrm>
            <a:off x="1799728" y="1564673"/>
            <a:ext cx="368691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400" dirty="0">
                <a:latin typeface="+mn-lt"/>
              </a:rPr>
              <a:t>V0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B4B4C5-0FBF-C04E-BFE0-67043BA91C30}"/>
              </a:ext>
            </a:extLst>
          </p:cNvPr>
          <p:cNvSpPr txBox="1"/>
          <p:nvPr/>
        </p:nvSpPr>
        <p:spPr>
          <a:xfrm>
            <a:off x="4531085" y="1580537"/>
            <a:ext cx="368691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400" dirty="0">
                <a:latin typeface="+mn-lt"/>
              </a:rPr>
              <a:t>V1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363D57-DA92-0441-AB27-56AA139EACAC}"/>
              </a:ext>
            </a:extLst>
          </p:cNvPr>
          <p:cNvSpPr txBox="1"/>
          <p:nvPr/>
        </p:nvSpPr>
        <p:spPr>
          <a:xfrm>
            <a:off x="7222085" y="1587731"/>
            <a:ext cx="368691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400" dirty="0">
                <a:latin typeface="+mn-lt"/>
              </a:rPr>
              <a:t>V2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CE8724-9265-ED4D-9480-BB2202A3F5B4}"/>
              </a:ext>
            </a:extLst>
          </p:cNvPr>
          <p:cNvSpPr txBox="1"/>
          <p:nvPr/>
        </p:nvSpPr>
        <p:spPr>
          <a:xfrm>
            <a:off x="9902185" y="1587731"/>
            <a:ext cx="368691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400" dirty="0">
                <a:latin typeface="+mn-lt"/>
              </a:rPr>
              <a:t>V3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5FB4EE-CBBF-834E-8BEF-E60423707316}"/>
              </a:ext>
            </a:extLst>
          </p:cNvPr>
          <p:cNvSpPr txBox="1"/>
          <p:nvPr/>
        </p:nvSpPr>
        <p:spPr>
          <a:xfrm>
            <a:off x="3760421" y="5459267"/>
            <a:ext cx="4666983" cy="2923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000" dirty="0">
                <a:latin typeface="+mn-lt"/>
              </a:rPr>
              <a:t>Problem: parameter estimates are biased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4852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SMCs</a:t>
            </a:r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DB5CD915-5299-F640-9319-7B98EBAAB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70" y="1253514"/>
            <a:ext cx="4710740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57D050-EAED-B343-8FC4-30868FEF50B6}"/>
              </a:ext>
            </a:extLst>
          </p:cNvPr>
          <p:cNvSpPr txBox="1"/>
          <p:nvPr/>
        </p:nvSpPr>
        <p:spPr>
          <a:xfrm>
            <a:off x="3262453" y="5694009"/>
            <a:ext cx="1845057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Li and Durbin (2011)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7656654-63F7-0F4A-AC93-3EFEADDC49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8388" y="1195457"/>
            <a:ext cx="2952328" cy="47018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1288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SMCs</a:t>
            </a:r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DB5CD915-5299-F640-9319-7B98EBAAB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70" y="1253514"/>
            <a:ext cx="4710740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57D050-EAED-B343-8FC4-30868FEF50B6}"/>
              </a:ext>
            </a:extLst>
          </p:cNvPr>
          <p:cNvSpPr txBox="1"/>
          <p:nvPr/>
        </p:nvSpPr>
        <p:spPr>
          <a:xfrm>
            <a:off x="3262453" y="5694009"/>
            <a:ext cx="1845057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Li and Durbin (2011)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7656654-63F7-0F4A-AC93-3EFEADDC49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8388" y="1195457"/>
            <a:ext cx="2952328" cy="4701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03D104-5E1B-8D4F-9E6F-84EE6BC65CF5}"/>
              </a:ext>
            </a:extLst>
          </p:cNvPr>
          <p:cNvSpPr txBox="1"/>
          <p:nvPr/>
        </p:nvSpPr>
        <p:spPr>
          <a:xfrm>
            <a:off x="9334772" y="1296217"/>
            <a:ext cx="2736304" cy="22501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DK" sz="2000" dirty="0">
                <a:latin typeface="+mn-lt"/>
              </a:rPr>
              <a:t>Parameterized by: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Ancestral population sizes.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Mutation rate.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Recombination rate.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00789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56686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596</Words>
  <Application>Microsoft Macintosh PowerPoint</Application>
  <PresentationFormat>Custom</PresentationFormat>
  <Paragraphs>238</Paragraphs>
  <Slides>32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AU Passata Light</vt:lpstr>
      <vt:lpstr>Wingdings 3</vt:lpstr>
      <vt:lpstr>AU Passata</vt:lpstr>
      <vt:lpstr>Cambria Math</vt:lpstr>
      <vt:lpstr>Calibri</vt:lpstr>
      <vt:lpstr>Arial</vt:lpstr>
      <vt:lpstr>AU Peto</vt:lpstr>
      <vt:lpstr>Georgia</vt:lpstr>
      <vt:lpstr>AU 16:9</vt:lpstr>
      <vt:lpstr>ILSMC: a phylogenetically aware SMC to infer the evolutionary history of species</vt:lpstr>
      <vt:lpstr>Overview</vt:lpstr>
      <vt:lpstr>CoalHMM</vt:lpstr>
      <vt:lpstr>CoalHMM</vt:lpstr>
      <vt:lpstr>CoalHMM</vt:lpstr>
      <vt:lpstr>CoalHMM</vt:lpstr>
      <vt:lpstr>CoalHMM</vt:lpstr>
      <vt:lpstr>SMCs</vt:lpstr>
      <vt:lpstr>SMCs</vt:lpstr>
      <vt:lpstr>SMCs</vt:lpstr>
      <vt:lpstr>ILSMC</vt:lpstr>
      <vt:lpstr>The hidden states</vt:lpstr>
      <vt:lpstr>The hidden states</vt:lpstr>
      <vt:lpstr>The CTMCs</vt:lpstr>
      <vt:lpstr>The CTMCs</vt:lpstr>
      <vt:lpstr>The CTMCs</vt:lpstr>
      <vt:lpstr>The CTMCs</vt:lpstr>
      <vt:lpstr>The CTMCs</vt:lpstr>
      <vt:lpstr>The CTMCs</vt:lpstr>
      <vt:lpstr>The transition probability matrix</vt:lpstr>
      <vt:lpstr>The transition probability matrix</vt:lpstr>
      <vt:lpstr>The transition probability matrix</vt:lpstr>
      <vt:lpstr>The transition probability matrix</vt:lpstr>
      <vt:lpstr>The transition probability matrix</vt:lpstr>
      <vt:lpstr>The transition probability matrix</vt:lpstr>
      <vt:lpstr>The transition probability matrix</vt:lpstr>
      <vt:lpstr>Simulating from the model</vt:lpstr>
      <vt:lpstr>Simulating from the model</vt:lpstr>
      <vt:lpstr>Discussion</vt:lpstr>
      <vt:lpstr>Discussion</vt:lpstr>
      <vt:lpstr>Discussion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2022-03-07T13:18:42Z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637430297726358369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5114</vt:lpwstr>
  </property>
  <property fmtid="{D5CDD505-2E9C-101B-9397-08002B2CF9AE}" pid="62" name="colorthemechange">
    <vt:lpwstr>True</vt:lpwstr>
  </property>
</Properties>
</file>